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147482354" r:id="rId2"/>
    <p:sldId id="2147482439" r:id="rId3"/>
    <p:sldId id="2147482467" r:id="rId4"/>
    <p:sldId id="2147482468" r:id="rId5"/>
    <p:sldId id="265" r:id="rId6"/>
    <p:sldId id="2147482471" r:id="rId7"/>
    <p:sldId id="2147482474" r:id="rId8"/>
    <p:sldId id="2147482472" r:id="rId9"/>
    <p:sldId id="2147482475" r:id="rId10"/>
    <p:sldId id="2147482473" r:id="rId11"/>
    <p:sldId id="2147482459" r:id="rId12"/>
    <p:sldId id="2147482477" r:id="rId13"/>
    <p:sldId id="2147482478" r:id="rId14"/>
    <p:sldId id="2147482476" r:id="rId15"/>
    <p:sldId id="2147482458" r:id="rId16"/>
    <p:sldId id="214748245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33CBA"/>
    <a:srgbClr val="0070C0"/>
    <a:srgbClr val="D06766"/>
    <a:srgbClr val="0097D0"/>
    <a:srgbClr val="00C2A4"/>
    <a:srgbClr val="FF7E79"/>
    <a:srgbClr val="F4B183"/>
    <a:srgbClr val="FFFFFF"/>
    <a:srgbClr val="4E8F00"/>
    <a:srgbClr val="F9B8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74"/>
    <p:restoredTop sz="89610"/>
  </p:normalViewPr>
  <p:slideViewPr>
    <p:cSldViewPr snapToGrid="0">
      <p:cViewPr>
        <p:scale>
          <a:sx n="141" d="100"/>
          <a:sy n="141" d="100"/>
        </p:scale>
        <p:origin x="928" y="56"/>
      </p:cViewPr>
      <p:guideLst/>
    </p:cSldViewPr>
  </p:slideViewPr>
  <p:notesTextViewPr>
    <p:cViewPr>
      <p:scale>
        <a:sx n="95" d="100"/>
        <a:sy n="95"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1A8CDB-E6DB-AE4C-910A-60BD35594F8B}"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715612C-A718-EA4E-AEF9-5FC4CAB8B0FD}">
      <dgm:prSet custT="1"/>
      <dgm:spPr>
        <a:solidFill>
          <a:srgbClr val="833CBA"/>
        </a:solidFill>
      </dgm:spPr>
      <dgm:t>
        <a:bodyPr/>
        <a:lstStyle/>
        <a:p>
          <a:pPr marL="0">
            <a:buNone/>
          </a:pPr>
          <a:r>
            <a:rPr lang="en-US" sz="2400" dirty="0"/>
            <a:t>Focus on Capabilities, not Processes</a:t>
          </a:r>
        </a:p>
      </dgm:t>
    </dgm:pt>
    <dgm:pt modelId="{91C4F451-45AE-8440-B1EF-067BBF34D4D7}" type="parTrans" cxnId="{69F51868-440B-1944-9459-44DA10E26CF3}">
      <dgm:prSet/>
      <dgm:spPr/>
      <dgm:t>
        <a:bodyPr/>
        <a:lstStyle/>
        <a:p>
          <a:endParaRPr lang="en-US"/>
        </a:p>
      </dgm:t>
    </dgm:pt>
    <dgm:pt modelId="{ADCE4927-4F4A-D841-830E-EC81CB583713}" type="sibTrans" cxnId="{69F51868-440B-1944-9459-44DA10E26CF3}">
      <dgm:prSet/>
      <dgm:spPr/>
      <dgm:t>
        <a:bodyPr/>
        <a:lstStyle/>
        <a:p>
          <a:endParaRPr lang="en-US"/>
        </a:p>
      </dgm:t>
    </dgm:pt>
    <dgm:pt modelId="{8A379675-2E3D-8B4C-9F8A-7AA5683314DC}">
      <dgm:prSet custT="1"/>
      <dgm:spPr>
        <a:solidFill>
          <a:srgbClr val="D06766"/>
        </a:solidFill>
      </dgm:spPr>
      <dgm:t>
        <a:bodyPr/>
        <a:lstStyle/>
        <a:p>
          <a:pPr marL="0">
            <a:buNone/>
          </a:pPr>
          <a:r>
            <a:rPr lang="en-US" sz="2400" dirty="0"/>
            <a:t>Focus on Generality and Performance</a:t>
          </a:r>
        </a:p>
      </dgm:t>
    </dgm:pt>
    <dgm:pt modelId="{FF9462B9-503A-A64D-9A5F-070CD7D2ADB0}" type="parTrans" cxnId="{6A1733E1-53FA-964F-A6A9-161C33167752}">
      <dgm:prSet/>
      <dgm:spPr/>
      <dgm:t>
        <a:bodyPr/>
        <a:lstStyle/>
        <a:p>
          <a:endParaRPr lang="en-US"/>
        </a:p>
      </dgm:t>
    </dgm:pt>
    <dgm:pt modelId="{82EA5A65-9D72-E94A-9751-29FC92F3F507}" type="sibTrans" cxnId="{6A1733E1-53FA-964F-A6A9-161C33167752}">
      <dgm:prSet/>
      <dgm:spPr/>
      <dgm:t>
        <a:bodyPr/>
        <a:lstStyle/>
        <a:p>
          <a:endParaRPr lang="en-US"/>
        </a:p>
      </dgm:t>
    </dgm:pt>
    <dgm:pt modelId="{7F776E3A-3CD6-E44E-92E4-7BBA3B041585}">
      <dgm:prSet custT="1"/>
      <dgm:spPr>
        <a:solidFill>
          <a:srgbClr val="00C2A4"/>
        </a:solidFill>
      </dgm:spPr>
      <dgm:t>
        <a:bodyPr/>
        <a:lstStyle/>
        <a:p>
          <a:pPr marL="0">
            <a:buNone/>
          </a:pPr>
          <a:r>
            <a:rPr lang="en-US" sz="2400" dirty="0"/>
            <a:t>Focus on Cognitive and Metacognitive Tasks</a:t>
          </a:r>
        </a:p>
      </dgm:t>
    </dgm:pt>
    <dgm:pt modelId="{7D854358-4562-5146-A67E-3FE27E9827A8}" type="parTrans" cxnId="{CAAF64D8-9551-AA46-9B1D-A20386DB92D5}">
      <dgm:prSet/>
      <dgm:spPr/>
      <dgm:t>
        <a:bodyPr/>
        <a:lstStyle/>
        <a:p>
          <a:endParaRPr lang="en-US"/>
        </a:p>
      </dgm:t>
    </dgm:pt>
    <dgm:pt modelId="{0B4A7967-4332-8140-AED6-9E4B31F4B9E9}" type="sibTrans" cxnId="{CAAF64D8-9551-AA46-9B1D-A20386DB92D5}">
      <dgm:prSet/>
      <dgm:spPr/>
      <dgm:t>
        <a:bodyPr/>
        <a:lstStyle/>
        <a:p>
          <a:endParaRPr lang="en-US"/>
        </a:p>
      </dgm:t>
    </dgm:pt>
    <dgm:pt modelId="{3D034C92-4002-FF40-A7AE-B9CDBEE7EA3A}">
      <dgm:prSet custT="1"/>
      <dgm:spPr/>
      <dgm:t>
        <a:bodyPr/>
        <a:lstStyle/>
        <a:p>
          <a:pPr marL="0">
            <a:buNone/>
          </a:pPr>
          <a:r>
            <a:rPr lang="en-US" sz="2400" dirty="0"/>
            <a:t>Focus on Potential, not Deployment </a:t>
          </a:r>
        </a:p>
      </dgm:t>
    </dgm:pt>
    <dgm:pt modelId="{5005329A-0027-A441-B10D-7558C7418198}" type="parTrans" cxnId="{727A2611-4ED2-FF45-965E-44BE3BAEE074}">
      <dgm:prSet/>
      <dgm:spPr/>
      <dgm:t>
        <a:bodyPr/>
        <a:lstStyle/>
        <a:p>
          <a:endParaRPr lang="en-US"/>
        </a:p>
      </dgm:t>
    </dgm:pt>
    <dgm:pt modelId="{7253325A-979C-3B48-A76E-959D69F8597D}" type="sibTrans" cxnId="{727A2611-4ED2-FF45-965E-44BE3BAEE074}">
      <dgm:prSet/>
      <dgm:spPr/>
      <dgm:t>
        <a:bodyPr/>
        <a:lstStyle/>
        <a:p>
          <a:endParaRPr lang="en-US"/>
        </a:p>
      </dgm:t>
    </dgm:pt>
    <dgm:pt modelId="{667C7572-DA61-4442-B976-14F5004E2BA2}">
      <dgm:prSet custT="1"/>
      <dgm:spPr>
        <a:solidFill>
          <a:schemeClr val="bg1">
            <a:lumMod val="50000"/>
          </a:schemeClr>
        </a:solidFill>
      </dgm:spPr>
      <dgm:t>
        <a:bodyPr/>
        <a:lstStyle/>
        <a:p>
          <a:pPr marL="0">
            <a:buNone/>
          </a:pPr>
          <a:r>
            <a:rPr lang="en-US" sz="2400" dirty="0"/>
            <a:t>Focus on Ecological Validity</a:t>
          </a:r>
        </a:p>
      </dgm:t>
    </dgm:pt>
    <dgm:pt modelId="{18FCA0F5-CB85-DE40-836A-F8EB54223DD0}" type="parTrans" cxnId="{2A14B879-E389-7047-94E1-6345102E102E}">
      <dgm:prSet/>
      <dgm:spPr/>
      <dgm:t>
        <a:bodyPr/>
        <a:lstStyle/>
        <a:p>
          <a:endParaRPr lang="en-US"/>
        </a:p>
      </dgm:t>
    </dgm:pt>
    <dgm:pt modelId="{95DCAF33-B5B3-0342-871D-90DDFBA1636C}" type="sibTrans" cxnId="{2A14B879-E389-7047-94E1-6345102E102E}">
      <dgm:prSet/>
      <dgm:spPr/>
      <dgm:t>
        <a:bodyPr/>
        <a:lstStyle/>
        <a:p>
          <a:endParaRPr lang="en-US"/>
        </a:p>
      </dgm:t>
    </dgm:pt>
    <dgm:pt modelId="{C23D26BB-EF73-E44E-80FD-5226003C49EE}">
      <dgm:prSet custT="1"/>
      <dgm:spPr>
        <a:solidFill>
          <a:schemeClr val="bg1">
            <a:lumMod val="50000"/>
          </a:schemeClr>
        </a:solidFill>
      </dgm:spPr>
      <dgm:t>
        <a:bodyPr/>
        <a:lstStyle/>
        <a:p>
          <a:pPr marL="0" indent="0">
            <a:buNone/>
            <a:tabLst/>
          </a:pPr>
          <a:r>
            <a:rPr lang="en-US" sz="1200" dirty="0"/>
            <a:t>For benchmarking, we should choose tasks that people value. </a:t>
          </a:r>
        </a:p>
      </dgm:t>
    </dgm:pt>
    <dgm:pt modelId="{6BFC69F4-D107-BD4F-9564-4A5D55776F1E}" type="parTrans" cxnId="{DE513328-734C-9C4C-910D-E280B9085641}">
      <dgm:prSet/>
      <dgm:spPr/>
      <dgm:t>
        <a:bodyPr/>
        <a:lstStyle/>
        <a:p>
          <a:endParaRPr lang="en-US"/>
        </a:p>
      </dgm:t>
    </dgm:pt>
    <dgm:pt modelId="{6D562568-B821-7F49-B37C-6A22FB48F53C}" type="sibTrans" cxnId="{DE513328-734C-9C4C-910D-E280B9085641}">
      <dgm:prSet/>
      <dgm:spPr/>
      <dgm:t>
        <a:bodyPr/>
        <a:lstStyle/>
        <a:p>
          <a:endParaRPr lang="en-US"/>
        </a:p>
      </dgm:t>
    </dgm:pt>
    <dgm:pt modelId="{CEDBD7FE-E3D0-2944-82B6-93536AB147CC}">
      <dgm:prSet custT="1"/>
      <dgm:spPr>
        <a:solidFill>
          <a:srgbClr val="0097D0"/>
        </a:solidFill>
      </dgm:spPr>
      <dgm:t>
        <a:bodyPr/>
        <a:lstStyle/>
        <a:p>
          <a:pPr marL="0">
            <a:buNone/>
          </a:pPr>
          <a:r>
            <a:rPr lang="en-US" sz="2000" dirty="0"/>
            <a:t>Focus on the Path to AGI, not a Single Endpoint</a:t>
          </a:r>
        </a:p>
      </dgm:t>
    </dgm:pt>
    <dgm:pt modelId="{05C99767-F78D-9F42-8637-FA26740DEEE3}" type="parTrans" cxnId="{84EFD4B2-FD8B-CB40-991C-71795CD621F6}">
      <dgm:prSet/>
      <dgm:spPr/>
      <dgm:t>
        <a:bodyPr/>
        <a:lstStyle/>
        <a:p>
          <a:endParaRPr lang="en-US"/>
        </a:p>
      </dgm:t>
    </dgm:pt>
    <dgm:pt modelId="{E18A26D5-3A6A-8042-9B10-50CCEC041E15}" type="sibTrans" cxnId="{84EFD4B2-FD8B-CB40-991C-71795CD621F6}">
      <dgm:prSet/>
      <dgm:spPr/>
      <dgm:t>
        <a:bodyPr/>
        <a:lstStyle/>
        <a:p>
          <a:endParaRPr lang="en-US"/>
        </a:p>
      </dgm:t>
    </dgm:pt>
    <dgm:pt modelId="{BD83201C-4CB3-E04A-BA97-46567790C5BC}">
      <dgm:prSet custT="1"/>
      <dgm:spPr>
        <a:solidFill>
          <a:srgbClr val="833CBA"/>
        </a:solidFill>
      </dgm:spPr>
      <dgm:t>
        <a:bodyPr/>
        <a:lstStyle/>
        <a:p>
          <a:pPr marL="9525" indent="-9525">
            <a:buNone/>
            <a:tabLst/>
          </a:pPr>
          <a:r>
            <a:rPr lang="en-US" sz="1200" dirty="0"/>
            <a:t>An AGI system does not need to think in the same way a human does.</a:t>
          </a:r>
        </a:p>
      </dgm:t>
    </dgm:pt>
    <dgm:pt modelId="{975910C3-3659-9244-84E6-694BE47D63A2}" type="sibTrans" cxnId="{6067B96D-64F0-7F4C-BFDB-D2EBB0BB6B14}">
      <dgm:prSet/>
      <dgm:spPr/>
      <dgm:t>
        <a:bodyPr/>
        <a:lstStyle/>
        <a:p>
          <a:endParaRPr lang="en-US"/>
        </a:p>
      </dgm:t>
    </dgm:pt>
    <dgm:pt modelId="{2F55C58C-7BBD-7547-A9E7-46A07EF575B4}" type="parTrans" cxnId="{6067B96D-64F0-7F4C-BFDB-D2EBB0BB6B14}">
      <dgm:prSet/>
      <dgm:spPr/>
      <dgm:t>
        <a:bodyPr/>
        <a:lstStyle/>
        <a:p>
          <a:endParaRPr lang="en-US"/>
        </a:p>
      </dgm:t>
    </dgm:pt>
    <dgm:pt modelId="{91FB161E-708A-0F44-AA5B-7A8809741FD0}">
      <dgm:prSet custT="1"/>
      <dgm:spPr>
        <a:solidFill>
          <a:srgbClr val="833CBA"/>
        </a:solidFill>
      </dgm:spPr>
      <dgm:t>
        <a:bodyPr/>
        <a:lstStyle/>
        <a:p>
          <a:pPr marL="9525" indent="-9525">
            <a:buNone/>
            <a:tabLst/>
          </a:pPr>
          <a:r>
            <a:rPr lang="en-US" sz="1200" dirty="0"/>
            <a:t>It needs to poses similar capabilities as humans.</a:t>
          </a:r>
        </a:p>
      </dgm:t>
    </dgm:pt>
    <dgm:pt modelId="{03F4DE20-1BFB-BD48-B335-B51BA165349E}" type="parTrans" cxnId="{B272C2C6-4764-BB40-AD11-97B67BA69C3C}">
      <dgm:prSet/>
      <dgm:spPr/>
      <dgm:t>
        <a:bodyPr/>
        <a:lstStyle/>
        <a:p>
          <a:endParaRPr lang="en-US"/>
        </a:p>
      </dgm:t>
    </dgm:pt>
    <dgm:pt modelId="{20594910-F0D7-C446-8EC1-E7F562BA0056}" type="sibTrans" cxnId="{B272C2C6-4764-BB40-AD11-97B67BA69C3C}">
      <dgm:prSet/>
      <dgm:spPr/>
      <dgm:t>
        <a:bodyPr/>
        <a:lstStyle/>
        <a:p>
          <a:endParaRPr lang="en-US"/>
        </a:p>
      </dgm:t>
    </dgm:pt>
    <dgm:pt modelId="{A7FA5D69-0FDE-C642-B851-60E07D488966}">
      <dgm:prSet custT="1"/>
      <dgm:spPr>
        <a:solidFill>
          <a:srgbClr val="D06766"/>
        </a:solidFill>
      </dgm:spPr>
      <dgm:t>
        <a:bodyPr/>
        <a:lstStyle/>
        <a:p>
          <a:pPr marL="9525" indent="-9525">
            <a:buNone/>
            <a:tabLst/>
          </a:pPr>
          <a:r>
            <a:rPr lang="en-US" sz="1400" dirty="0"/>
            <a:t>Generality and performance are both important.</a:t>
          </a:r>
          <a:endParaRPr lang="en-US" sz="1400" dirty="0">
            <a:solidFill>
              <a:schemeClr val="bg1">
                <a:lumMod val="75000"/>
              </a:schemeClr>
            </a:solidFill>
          </a:endParaRPr>
        </a:p>
      </dgm:t>
    </dgm:pt>
    <dgm:pt modelId="{3093E235-5D73-4946-8B6F-14163754F690}" type="sibTrans" cxnId="{CEA453D9-4D09-2A47-B3BD-4D3693807280}">
      <dgm:prSet/>
      <dgm:spPr/>
      <dgm:t>
        <a:bodyPr/>
        <a:lstStyle/>
        <a:p>
          <a:endParaRPr lang="en-US"/>
        </a:p>
      </dgm:t>
    </dgm:pt>
    <dgm:pt modelId="{AF773215-30E5-574A-976C-538322902BF0}" type="parTrans" cxnId="{CEA453D9-4D09-2A47-B3BD-4D3693807280}">
      <dgm:prSet/>
      <dgm:spPr/>
      <dgm:t>
        <a:bodyPr/>
        <a:lstStyle/>
        <a:p>
          <a:endParaRPr lang="en-US"/>
        </a:p>
      </dgm:t>
    </dgm:pt>
    <dgm:pt modelId="{280C305D-F259-084D-9918-DB0E16BA1C1D}">
      <dgm:prSet custT="1"/>
      <dgm:spPr>
        <a:solidFill>
          <a:srgbClr val="D06766"/>
        </a:solidFill>
      </dgm:spPr>
      <dgm:t>
        <a:bodyPr/>
        <a:lstStyle/>
        <a:p>
          <a:pPr marL="114300" indent="0">
            <a:buNone/>
          </a:pPr>
          <a:endParaRPr lang="en-US" sz="1400" dirty="0">
            <a:solidFill>
              <a:schemeClr val="bg1">
                <a:lumMod val="75000"/>
              </a:schemeClr>
            </a:solidFill>
          </a:endParaRPr>
        </a:p>
      </dgm:t>
    </dgm:pt>
    <dgm:pt modelId="{C81EFEAA-FC0F-164D-A0DA-D8E1C47745D7}" type="parTrans" cxnId="{92D52E43-A2AB-434A-A092-56F3E45096A0}">
      <dgm:prSet/>
      <dgm:spPr/>
      <dgm:t>
        <a:bodyPr/>
        <a:lstStyle/>
        <a:p>
          <a:endParaRPr lang="en-US"/>
        </a:p>
      </dgm:t>
    </dgm:pt>
    <dgm:pt modelId="{3D952C7B-1308-B648-A18F-CC53499BF43D}" type="sibTrans" cxnId="{92D52E43-A2AB-434A-A092-56F3E45096A0}">
      <dgm:prSet/>
      <dgm:spPr/>
      <dgm:t>
        <a:bodyPr/>
        <a:lstStyle/>
        <a:p>
          <a:endParaRPr lang="en-US"/>
        </a:p>
      </dgm:t>
    </dgm:pt>
    <dgm:pt modelId="{E079B8F4-E1F6-9247-9E52-52EF40D75AAC}">
      <dgm:prSet custT="1"/>
      <dgm:spPr>
        <a:solidFill>
          <a:srgbClr val="00C2A4"/>
        </a:solidFill>
      </dgm:spPr>
      <dgm:t>
        <a:bodyPr/>
        <a:lstStyle/>
        <a:p>
          <a:pPr marL="6350" indent="-6350">
            <a:buNone/>
            <a:tabLst/>
          </a:pPr>
          <a:r>
            <a:rPr lang="en-US" sz="1100" dirty="0"/>
            <a:t>Ability to perform physical tasks should not be considered a necessary prerequisite to achieving AGI.</a:t>
          </a:r>
        </a:p>
      </dgm:t>
    </dgm:pt>
    <dgm:pt modelId="{EA546669-831B-C543-B550-1C8C506D8D3A}" type="parTrans" cxnId="{A21E07C0-91B8-F349-8613-1D6B5F812F6A}">
      <dgm:prSet/>
      <dgm:spPr/>
      <dgm:t>
        <a:bodyPr/>
        <a:lstStyle/>
        <a:p>
          <a:endParaRPr lang="en-US"/>
        </a:p>
      </dgm:t>
    </dgm:pt>
    <dgm:pt modelId="{E0E0D58A-CB22-7246-9CB9-A04016CE7EA3}" type="sibTrans" cxnId="{A21E07C0-91B8-F349-8613-1D6B5F812F6A}">
      <dgm:prSet/>
      <dgm:spPr/>
      <dgm:t>
        <a:bodyPr/>
        <a:lstStyle/>
        <a:p>
          <a:endParaRPr lang="en-US"/>
        </a:p>
      </dgm:t>
    </dgm:pt>
    <dgm:pt modelId="{77E4F7FA-5DAF-4C4E-889D-297E9D2CFAF3}">
      <dgm:prSet custT="1"/>
      <dgm:spPr>
        <a:solidFill>
          <a:srgbClr val="00C2A4"/>
        </a:solidFill>
      </dgm:spPr>
      <dgm:t>
        <a:bodyPr/>
        <a:lstStyle/>
        <a:p>
          <a:pPr marL="6350" indent="-6350">
            <a:buNone/>
            <a:tabLst/>
          </a:pPr>
          <a:r>
            <a:rPr lang="en-US" sz="1100" dirty="0"/>
            <a:t>Metacognitive capabilities (such as the ability to learn) are key prerequisites for systems to achieve generality.</a:t>
          </a:r>
        </a:p>
      </dgm:t>
    </dgm:pt>
    <dgm:pt modelId="{022F6DFA-7EC2-7D49-8F7A-86ADFDE914F4}" type="parTrans" cxnId="{B7C6C536-80B6-AC4C-BCC3-F567927554E9}">
      <dgm:prSet/>
      <dgm:spPr/>
      <dgm:t>
        <a:bodyPr/>
        <a:lstStyle/>
        <a:p>
          <a:endParaRPr lang="en-US"/>
        </a:p>
      </dgm:t>
    </dgm:pt>
    <dgm:pt modelId="{4F7E4DE0-9039-474C-A411-E767208BA6AE}" type="sibTrans" cxnId="{B7C6C536-80B6-AC4C-BCC3-F567927554E9}">
      <dgm:prSet/>
      <dgm:spPr/>
      <dgm:t>
        <a:bodyPr/>
        <a:lstStyle/>
        <a:p>
          <a:endParaRPr lang="en-US"/>
        </a:p>
      </dgm:t>
    </dgm:pt>
    <dgm:pt modelId="{4A3B6941-B6D2-DE41-AE7F-0A1DE4638D39}">
      <dgm:prSet custT="1"/>
      <dgm:spPr>
        <a:solidFill>
          <a:srgbClr val="00C2A4"/>
        </a:solidFill>
      </dgm:spPr>
      <dgm:t>
        <a:bodyPr/>
        <a:lstStyle/>
        <a:p>
          <a:pPr marL="6350" indent="-6350">
            <a:buNone/>
            <a:tabLst/>
          </a:pPr>
          <a:r>
            <a:rPr lang="en-US" sz="1100" dirty="0"/>
            <a:t>Embodiment is sometimes considered crucial for achieving AGI.</a:t>
          </a:r>
        </a:p>
      </dgm:t>
    </dgm:pt>
    <dgm:pt modelId="{ECD4DC4F-5E07-F443-A88B-B99500013FE1}" type="sibTrans" cxnId="{401F45F5-1B53-6446-8A19-19C80E33C597}">
      <dgm:prSet/>
      <dgm:spPr/>
      <dgm:t>
        <a:bodyPr/>
        <a:lstStyle/>
        <a:p>
          <a:endParaRPr lang="en-US"/>
        </a:p>
      </dgm:t>
    </dgm:pt>
    <dgm:pt modelId="{B8B20E38-EC48-F148-B0A9-5392944FCF1E}" type="parTrans" cxnId="{401F45F5-1B53-6446-8A19-19C80E33C597}">
      <dgm:prSet/>
      <dgm:spPr/>
      <dgm:t>
        <a:bodyPr/>
        <a:lstStyle/>
        <a:p>
          <a:endParaRPr lang="en-US"/>
        </a:p>
      </dgm:t>
    </dgm:pt>
    <dgm:pt modelId="{0784DF56-0CE6-6943-9A34-601D7425186C}">
      <dgm:prSet custT="1"/>
      <dgm:spPr/>
      <dgm:t>
        <a:bodyPr/>
        <a:lstStyle/>
        <a:p>
          <a:pPr marL="0" indent="0">
            <a:buNone/>
            <a:tabLst/>
          </a:pPr>
          <a:r>
            <a:rPr lang="en-US" sz="1050" dirty="0"/>
            <a:t>Demonstrating that a system can perform a requisite set of tasks at a given level of performance should be sufficient.</a:t>
          </a:r>
        </a:p>
      </dgm:t>
    </dgm:pt>
    <dgm:pt modelId="{02245BAB-BD1D-A346-9B62-45270B8218BE}" type="sibTrans" cxnId="{4728BC64-DBA9-AA4C-9676-56DF969A9C04}">
      <dgm:prSet/>
      <dgm:spPr/>
      <dgm:t>
        <a:bodyPr/>
        <a:lstStyle/>
        <a:p>
          <a:endParaRPr lang="en-US"/>
        </a:p>
      </dgm:t>
    </dgm:pt>
    <dgm:pt modelId="{2266BB06-31BC-884B-90E7-ADC68ED082A2}" type="parTrans" cxnId="{4728BC64-DBA9-AA4C-9676-56DF969A9C04}">
      <dgm:prSet/>
      <dgm:spPr/>
      <dgm:t>
        <a:bodyPr/>
        <a:lstStyle/>
        <a:p>
          <a:endParaRPr lang="en-US"/>
        </a:p>
      </dgm:t>
    </dgm:pt>
    <dgm:pt modelId="{51358060-D34E-E44B-975F-8A6F50529D51}">
      <dgm:prSet custT="1"/>
      <dgm:spPr/>
      <dgm:t>
        <a:bodyPr/>
        <a:lstStyle/>
        <a:p>
          <a:pPr marL="0" indent="0">
            <a:buNone/>
            <a:tabLst/>
          </a:pPr>
          <a:r>
            <a:rPr lang="en-US" sz="1050" dirty="0"/>
            <a:t>Deployment can have many issues such as social, legal, ethical, safety etc. These issues while extremely important, should not be considered for declaring a system AGI or not.</a:t>
          </a:r>
        </a:p>
      </dgm:t>
    </dgm:pt>
    <dgm:pt modelId="{C2BFCDA3-36BA-7C43-9489-271AB893B7C4}" type="parTrans" cxnId="{977A3F68-53B0-F148-8C4F-6ED2E0B2F535}">
      <dgm:prSet/>
      <dgm:spPr/>
      <dgm:t>
        <a:bodyPr/>
        <a:lstStyle/>
        <a:p>
          <a:endParaRPr lang="en-US"/>
        </a:p>
      </dgm:t>
    </dgm:pt>
    <dgm:pt modelId="{37CAE666-9D7C-B148-A320-36B64B7F8C08}" type="sibTrans" cxnId="{977A3F68-53B0-F148-8C4F-6ED2E0B2F535}">
      <dgm:prSet/>
      <dgm:spPr/>
      <dgm:t>
        <a:bodyPr/>
        <a:lstStyle/>
        <a:p>
          <a:endParaRPr lang="en-US"/>
        </a:p>
      </dgm:t>
    </dgm:pt>
    <dgm:pt modelId="{1968DDD3-0469-8846-93F0-5E9DA7443A3B}">
      <dgm:prSet custT="1"/>
      <dgm:spPr>
        <a:solidFill>
          <a:schemeClr val="bg1">
            <a:lumMod val="50000"/>
          </a:schemeClr>
        </a:solidFill>
      </dgm:spPr>
      <dgm:t>
        <a:bodyPr/>
        <a:lstStyle/>
        <a:p>
          <a:pPr marL="0" indent="0">
            <a:buNone/>
            <a:tabLst/>
          </a:pPr>
          <a:r>
            <a:rPr lang="en-US" sz="1200" dirty="0"/>
            <a:t>Traditional benchmarks can usually be hacked to show very high numbers with non-AGI systems.</a:t>
          </a:r>
        </a:p>
      </dgm:t>
    </dgm:pt>
    <dgm:pt modelId="{500D4FDC-5391-5C46-AFBB-AB8ADC4FC158}" type="parTrans" cxnId="{945B22CD-1C3D-054F-A993-431E19D785F2}">
      <dgm:prSet/>
      <dgm:spPr/>
      <dgm:t>
        <a:bodyPr/>
        <a:lstStyle/>
        <a:p>
          <a:endParaRPr lang="en-US"/>
        </a:p>
      </dgm:t>
    </dgm:pt>
    <dgm:pt modelId="{6D5DF621-A20C-BF4A-A09B-A8DA4BF1D9F6}" type="sibTrans" cxnId="{945B22CD-1C3D-054F-A993-431E19D785F2}">
      <dgm:prSet/>
      <dgm:spPr/>
      <dgm:t>
        <a:bodyPr/>
        <a:lstStyle/>
        <a:p>
          <a:endParaRPr lang="en-US"/>
        </a:p>
      </dgm:t>
    </dgm:pt>
    <dgm:pt modelId="{FD8452D3-ED19-944B-B6F0-48D13E7F757E}">
      <dgm:prSet custT="1"/>
      <dgm:spPr>
        <a:solidFill>
          <a:srgbClr val="0097D0"/>
        </a:solidFill>
      </dgm:spPr>
      <dgm:t>
        <a:bodyPr/>
        <a:lstStyle/>
        <a:p>
          <a:pPr marL="0" indent="0">
            <a:buNone/>
            <a:tabLst/>
          </a:pPr>
          <a:r>
            <a:rPr lang="en-US" sz="1200" dirty="0"/>
            <a:t>One thing that LLMs have already taught us is that one size does not fit all.</a:t>
          </a:r>
        </a:p>
      </dgm:t>
    </dgm:pt>
    <dgm:pt modelId="{1FDFE2BB-771A-9444-8FCA-B61B757995A0}" type="sibTrans" cxnId="{AC752B97-9A58-3045-9189-7E76F580FAE0}">
      <dgm:prSet/>
      <dgm:spPr/>
      <dgm:t>
        <a:bodyPr/>
        <a:lstStyle/>
        <a:p>
          <a:endParaRPr lang="en-US"/>
        </a:p>
      </dgm:t>
    </dgm:pt>
    <dgm:pt modelId="{F8537C05-F95B-2B43-A989-04EB7B7A7DB7}" type="parTrans" cxnId="{AC752B97-9A58-3045-9189-7E76F580FAE0}">
      <dgm:prSet/>
      <dgm:spPr/>
      <dgm:t>
        <a:bodyPr/>
        <a:lstStyle/>
        <a:p>
          <a:endParaRPr lang="en-US"/>
        </a:p>
      </dgm:t>
    </dgm:pt>
    <dgm:pt modelId="{23D14DFC-B663-8E4A-9F39-DE4D15432C28}">
      <dgm:prSet/>
      <dgm:spPr>
        <a:solidFill>
          <a:srgbClr val="0097D0"/>
        </a:solidFill>
      </dgm:spPr>
      <dgm:t>
        <a:bodyPr/>
        <a:lstStyle/>
        <a:p>
          <a:pPr marL="0" indent="0">
            <a:buNone/>
            <a:tabLst/>
          </a:pPr>
          <a:endParaRPr lang="en-US" sz="700" dirty="0"/>
        </a:p>
      </dgm:t>
    </dgm:pt>
    <dgm:pt modelId="{50DADA9E-BFE5-9D49-B962-F9CBF8E2F519}" type="parTrans" cxnId="{2D30AE23-E4E2-A04E-96F7-F53715839F94}">
      <dgm:prSet/>
      <dgm:spPr/>
      <dgm:t>
        <a:bodyPr/>
        <a:lstStyle/>
        <a:p>
          <a:endParaRPr lang="en-US"/>
        </a:p>
      </dgm:t>
    </dgm:pt>
    <dgm:pt modelId="{CCF222BD-3F05-0C42-AFB4-E48E080B7D6F}" type="sibTrans" cxnId="{2D30AE23-E4E2-A04E-96F7-F53715839F94}">
      <dgm:prSet/>
      <dgm:spPr/>
      <dgm:t>
        <a:bodyPr/>
        <a:lstStyle/>
        <a:p>
          <a:endParaRPr lang="en-US"/>
        </a:p>
      </dgm:t>
    </dgm:pt>
    <dgm:pt modelId="{15141C7D-019E-9044-B147-BCE38570E60E}">
      <dgm:prSet custT="1"/>
      <dgm:spPr>
        <a:solidFill>
          <a:srgbClr val="0097D0"/>
        </a:solidFill>
      </dgm:spPr>
      <dgm:t>
        <a:bodyPr/>
        <a:lstStyle/>
        <a:p>
          <a:pPr marL="0" indent="0">
            <a:buNone/>
            <a:tabLst/>
          </a:pPr>
          <a:endParaRPr lang="en-US" sz="1200" dirty="0"/>
        </a:p>
      </dgm:t>
    </dgm:pt>
    <dgm:pt modelId="{F03984F9-B6CE-954F-AB0B-70BA08B60D7F}" type="parTrans" cxnId="{870FE77A-F3A0-CD4F-9CB8-332DAF3FA0EB}">
      <dgm:prSet/>
      <dgm:spPr/>
      <dgm:t>
        <a:bodyPr/>
        <a:lstStyle/>
        <a:p>
          <a:endParaRPr lang="en-US"/>
        </a:p>
      </dgm:t>
    </dgm:pt>
    <dgm:pt modelId="{593423EB-09EC-E245-8F09-943DE310343C}" type="sibTrans" cxnId="{870FE77A-F3A0-CD4F-9CB8-332DAF3FA0EB}">
      <dgm:prSet/>
      <dgm:spPr/>
      <dgm:t>
        <a:bodyPr/>
        <a:lstStyle/>
        <a:p>
          <a:endParaRPr lang="en-US"/>
        </a:p>
      </dgm:t>
    </dgm:pt>
    <dgm:pt modelId="{FF947C13-442C-9F44-8C9B-98EA6D30A976}" type="pres">
      <dgm:prSet presAssocID="{131A8CDB-E6DB-AE4C-910A-60BD35594F8B}" presName="diagram" presStyleCnt="0">
        <dgm:presLayoutVars>
          <dgm:dir/>
          <dgm:resizeHandles val="exact"/>
        </dgm:presLayoutVars>
      </dgm:prSet>
      <dgm:spPr/>
    </dgm:pt>
    <dgm:pt modelId="{9CF6ED7C-31B5-1741-8172-909F82B13632}" type="pres">
      <dgm:prSet presAssocID="{9715612C-A718-EA4E-AEF9-5FC4CAB8B0FD}" presName="node" presStyleLbl="node1" presStyleIdx="0" presStyleCnt="6" custScaleY="111237">
        <dgm:presLayoutVars>
          <dgm:bulletEnabled val="1"/>
        </dgm:presLayoutVars>
      </dgm:prSet>
      <dgm:spPr/>
    </dgm:pt>
    <dgm:pt modelId="{618A1346-F93E-334D-9185-D6A19E544D7D}" type="pres">
      <dgm:prSet presAssocID="{ADCE4927-4F4A-D841-830E-EC81CB583713}" presName="sibTrans" presStyleCnt="0"/>
      <dgm:spPr/>
    </dgm:pt>
    <dgm:pt modelId="{FC54DC5B-023D-6F4D-8DF8-091B312F0B15}" type="pres">
      <dgm:prSet presAssocID="{8A379675-2E3D-8B4C-9F8A-7AA5683314DC}" presName="node" presStyleLbl="node1" presStyleIdx="1" presStyleCnt="6" custScaleY="111237">
        <dgm:presLayoutVars>
          <dgm:bulletEnabled val="1"/>
        </dgm:presLayoutVars>
      </dgm:prSet>
      <dgm:spPr/>
    </dgm:pt>
    <dgm:pt modelId="{DF90DCC6-9F92-DD4D-B41E-EB69DCD7A944}" type="pres">
      <dgm:prSet presAssocID="{82EA5A65-9D72-E94A-9751-29FC92F3F507}" presName="sibTrans" presStyleCnt="0"/>
      <dgm:spPr/>
    </dgm:pt>
    <dgm:pt modelId="{5ADCE014-1044-7440-85DA-92C53833B25D}" type="pres">
      <dgm:prSet presAssocID="{7F776E3A-3CD6-E44E-92E4-7BBA3B041585}" presName="node" presStyleLbl="node1" presStyleIdx="2" presStyleCnt="6" custScaleY="111237">
        <dgm:presLayoutVars>
          <dgm:bulletEnabled val="1"/>
        </dgm:presLayoutVars>
      </dgm:prSet>
      <dgm:spPr/>
    </dgm:pt>
    <dgm:pt modelId="{E2377619-54AF-AE42-A982-1A74AAF5BCD0}" type="pres">
      <dgm:prSet presAssocID="{0B4A7967-4332-8140-AED6-9E4B31F4B9E9}" presName="sibTrans" presStyleCnt="0"/>
      <dgm:spPr/>
    </dgm:pt>
    <dgm:pt modelId="{2CB56B13-3544-A644-AECE-AE895FC96D01}" type="pres">
      <dgm:prSet presAssocID="{3D034C92-4002-FF40-A7AE-B9CDBEE7EA3A}" presName="node" presStyleLbl="node1" presStyleIdx="3" presStyleCnt="6">
        <dgm:presLayoutVars>
          <dgm:bulletEnabled val="1"/>
        </dgm:presLayoutVars>
      </dgm:prSet>
      <dgm:spPr/>
    </dgm:pt>
    <dgm:pt modelId="{4E21EFA5-5DD4-8E46-8117-EDD668B02D21}" type="pres">
      <dgm:prSet presAssocID="{7253325A-979C-3B48-A76E-959D69F8597D}" presName="sibTrans" presStyleCnt="0"/>
      <dgm:spPr/>
    </dgm:pt>
    <dgm:pt modelId="{E202A203-9258-F244-A265-762AF9E15A03}" type="pres">
      <dgm:prSet presAssocID="{667C7572-DA61-4442-B976-14F5004E2BA2}" presName="node" presStyleLbl="node1" presStyleIdx="4" presStyleCnt="6">
        <dgm:presLayoutVars>
          <dgm:bulletEnabled val="1"/>
        </dgm:presLayoutVars>
      </dgm:prSet>
      <dgm:spPr/>
    </dgm:pt>
    <dgm:pt modelId="{807B99C3-C985-B747-8BD7-1D51BAB37B96}" type="pres">
      <dgm:prSet presAssocID="{95DCAF33-B5B3-0342-871D-90DDFBA1636C}" presName="sibTrans" presStyleCnt="0"/>
      <dgm:spPr/>
    </dgm:pt>
    <dgm:pt modelId="{CDD25340-272A-EF44-8960-3EDF049F6A99}" type="pres">
      <dgm:prSet presAssocID="{CEDBD7FE-E3D0-2944-82B6-93536AB147CC}" presName="node" presStyleLbl="node1" presStyleIdx="5" presStyleCnt="6">
        <dgm:presLayoutVars>
          <dgm:bulletEnabled val="1"/>
        </dgm:presLayoutVars>
      </dgm:prSet>
      <dgm:spPr/>
    </dgm:pt>
  </dgm:ptLst>
  <dgm:cxnLst>
    <dgm:cxn modelId="{D758A00D-1B6C-1F44-A4B1-DCC108BD70F2}" type="presOf" srcId="{FD8452D3-ED19-944B-B6F0-48D13E7F757E}" destId="{CDD25340-272A-EF44-8960-3EDF049F6A99}" srcOrd="0" destOrd="2" presId="urn:microsoft.com/office/officeart/2005/8/layout/default"/>
    <dgm:cxn modelId="{727A2611-4ED2-FF45-965E-44BE3BAEE074}" srcId="{131A8CDB-E6DB-AE4C-910A-60BD35594F8B}" destId="{3D034C92-4002-FF40-A7AE-B9CDBEE7EA3A}" srcOrd="3" destOrd="0" parTransId="{5005329A-0027-A441-B10D-7558C7418198}" sibTransId="{7253325A-979C-3B48-A76E-959D69F8597D}"/>
    <dgm:cxn modelId="{2D30AE23-E4E2-A04E-96F7-F53715839F94}" srcId="{CEDBD7FE-E3D0-2944-82B6-93536AB147CC}" destId="{23D14DFC-B663-8E4A-9F39-DE4D15432C28}" srcOrd="2" destOrd="0" parTransId="{50DADA9E-BFE5-9D49-B962-F9CBF8E2F519}" sibTransId="{CCF222BD-3F05-0C42-AFB4-E48E080B7D6F}"/>
    <dgm:cxn modelId="{F459D325-8EB5-DB44-8567-4790D24EEAA2}" type="presOf" srcId="{131A8CDB-E6DB-AE4C-910A-60BD35594F8B}" destId="{FF947C13-442C-9F44-8C9B-98EA6D30A976}" srcOrd="0" destOrd="0" presId="urn:microsoft.com/office/officeart/2005/8/layout/default"/>
    <dgm:cxn modelId="{DE513328-734C-9C4C-910D-E280B9085641}" srcId="{667C7572-DA61-4442-B976-14F5004E2BA2}" destId="{C23D26BB-EF73-E44E-80FD-5226003C49EE}" srcOrd="0" destOrd="0" parTransId="{6BFC69F4-D107-BD4F-9564-4A5D55776F1E}" sibTransId="{6D562568-B821-7F49-B37C-6A22FB48F53C}"/>
    <dgm:cxn modelId="{9BFA1829-7FA6-D242-BAE4-ED79B191520C}" type="presOf" srcId="{23D14DFC-B663-8E4A-9F39-DE4D15432C28}" destId="{CDD25340-272A-EF44-8960-3EDF049F6A99}" srcOrd="0" destOrd="3" presId="urn:microsoft.com/office/officeart/2005/8/layout/default"/>
    <dgm:cxn modelId="{EDFD182A-DCFB-6543-A6FB-68BCDC35465B}" type="presOf" srcId="{CEDBD7FE-E3D0-2944-82B6-93536AB147CC}" destId="{CDD25340-272A-EF44-8960-3EDF049F6A99}" srcOrd="0" destOrd="0" presId="urn:microsoft.com/office/officeart/2005/8/layout/default"/>
    <dgm:cxn modelId="{E9D9C12E-C9C1-9346-BC9F-405EA037C709}" type="presOf" srcId="{51358060-D34E-E44B-975F-8A6F50529D51}" destId="{2CB56B13-3544-A644-AECE-AE895FC96D01}" srcOrd="0" destOrd="2" presId="urn:microsoft.com/office/officeart/2005/8/layout/default"/>
    <dgm:cxn modelId="{B7C6C536-80B6-AC4C-BCC3-F567927554E9}" srcId="{7F776E3A-3CD6-E44E-92E4-7BBA3B041585}" destId="{77E4F7FA-5DAF-4C4E-889D-297E9D2CFAF3}" srcOrd="2" destOrd="0" parTransId="{022F6DFA-7EC2-7D49-8F7A-86ADFDE914F4}" sibTransId="{4F7E4DE0-9039-474C-A411-E767208BA6AE}"/>
    <dgm:cxn modelId="{92D52E43-A2AB-434A-A092-56F3E45096A0}" srcId="{8A379675-2E3D-8B4C-9F8A-7AA5683314DC}" destId="{280C305D-F259-084D-9918-DB0E16BA1C1D}" srcOrd="0" destOrd="0" parTransId="{C81EFEAA-FC0F-164D-A0DA-D8E1C47745D7}" sibTransId="{3D952C7B-1308-B648-A18F-CC53499BF43D}"/>
    <dgm:cxn modelId="{B593F24A-2B6C-6249-977D-48A6CB984C2B}" type="presOf" srcId="{A7FA5D69-0FDE-C642-B851-60E07D488966}" destId="{FC54DC5B-023D-6F4D-8DF8-091B312F0B15}" srcOrd="0" destOrd="2" presId="urn:microsoft.com/office/officeart/2005/8/layout/default"/>
    <dgm:cxn modelId="{27CF7257-3EB8-5A4A-A059-E019F6E53D84}" type="presOf" srcId="{C23D26BB-EF73-E44E-80FD-5226003C49EE}" destId="{E202A203-9258-F244-A265-762AF9E15A03}" srcOrd="0" destOrd="1" presId="urn:microsoft.com/office/officeart/2005/8/layout/default"/>
    <dgm:cxn modelId="{4728BC64-DBA9-AA4C-9676-56DF969A9C04}" srcId="{3D034C92-4002-FF40-A7AE-B9CDBEE7EA3A}" destId="{0784DF56-0CE6-6943-9A34-601D7425186C}" srcOrd="0" destOrd="0" parTransId="{2266BB06-31BC-884B-90E7-ADC68ED082A2}" sibTransId="{02245BAB-BD1D-A346-9B62-45270B8218BE}"/>
    <dgm:cxn modelId="{69F51868-440B-1944-9459-44DA10E26CF3}" srcId="{131A8CDB-E6DB-AE4C-910A-60BD35594F8B}" destId="{9715612C-A718-EA4E-AEF9-5FC4CAB8B0FD}" srcOrd="0" destOrd="0" parTransId="{91C4F451-45AE-8440-B1EF-067BBF34D4D7}" sibTransId="{ADCE4927-4F4A-D841-830E-EC81CB583713}"/>
    <dgm:cxn modelId="{977A3F68-53B0-F148-8C4F-6ED2E0B2F535}" srcId="{3D034C92-4002-FF40-A7AE-B9CDBEE7EA3A}" destId="{51358060-D34E-E44B-975F-8A6F50529D51}" srcOrd="1" destOrd="0" parTransId="{C2BFCDA3-36BA-7C43-9489-271AB893B7C4}" sibTransId="{37CAE666-9D7C-B148-A320-36B64B7F8C08}"/>
    <dgm:cxn modelId="{6067B96D-64F0-7F4C-BFDB-D2EBB0BB6B14}" srcId="{9715612C-A718-EA4E-AEF9-5FC4CAB8B0FD}" destId="{BD83201C-4CB3-E04A-BA97-46567790C5BC}" srcOrd="0" destOrd="0" parTransId="{2F55C58C-7BBD-7547-A9E7-46A07EF575B4}" sibTransId="{975910C3-3659-9244-84E6-694BE47D63A2}"/>
    <dgm:cxn modelId="{2A14B879-E389-7047-94E1-6345102E102E}" srcId="{131A8CDB-E6DB-AE4C-910A-60BD35594F8B}" destId="{667C7572-DA61-4442-B976-14F5004E2BA2}" srcOrd="4" destOrd="0" parTransId="{18FCA0F5-CB85-DE40-836A-F8EB54223DD0}" sibTransId="{95DCAF33-B5B3-0342-871D-90DDFBA1636C}"/>
    <dgm:cxn modelId="{870FE77A-F3A0-CD4F-9CB8-332DAF3FA0EB}" srcId="{CEDBD7FE-E3D0-2944-82B6-93536AB147CC}" destId="{15141C7D-019E-9044-B147-BCE38570E60E}" srcOrd="0" destOrd="0" parTransId="{F03984F9-B6CE-954F-AB0B-70BA08B60D7F}" sibTransId="{593423EB-09EC-E245-8F09-943DE310343C}"/>
    <dgm:cxn modelId="{AF4A5281-C9A6-3149-A878-6A68EE021CA8}" type="presOf" srcId="{15141C7D-019E-9044-B147-BCE38570E60E}" destId="{CDD25340-272A-EF44-8960-3EDF049F6A99}" srcOrd="0" destOrd="1" presId="urn:microsoft.com/office/officeart/2005/8/layout/default"/>
    <dgm:cxn modelId="{7507AC84-42FE-7641-A75F-A4713CB96E30}" type="presOf" srcId="{E079B8F4-E1F6-9247-9E52-52EF40D75AAC}" destId="{5ADCE014-1044-7440-85DA-92C53833B25D}" srcOrd="0" destOrd="2" presId="urn:microsoft.com/office/officeart/2005/8/layout/default"/>
    <dgm:cxn modelId="{FC4D148B-AD9F-6C48-AA69-D64D677321E5}" type="presOf" srcId="{BD83201C-4CB3-E04A-BA97-46567790C5BC}" destId="{9CF6ED7C-31B5-1741-8172-909F82B13632}" srcOrd="0" destOrd="1" presId="urn:microsoft.com/office/officeart/2005/8/layout/default"/>
    <dgm:cxn modelId="{71956391-2EAF-A542-AE5A-E8D3604FCA65}" type="presOf" srcId="{280C305D-F259-084D-9918-DB0E16BA1C1D}" destId="{FC54DC5B-023D-6F4D-8DF8-091B312F0B15}" srcOrd="0" destOrd="1" presId="urn:microsoft.com/office/officeart/2005/8/layout/default"/>
    <dgm:cxn modelId="{AC752B97-9A58-3045-9189-7E76F580FAE0}" srcId="{CEDBD7FE-E3D0-2944-82B6-93536AB147CC}" destId="{FD8452D3-ED19-944B-B6F0-48D13E7F757E}" srcOrd="1" destOrd="0" parTransId="{F8537C05-F95B-2B43-A989-04EB7B7A7DB7}" sibTransId="{1FDFE2BB-771A-9444-8FCA-B61B757995A0}"/>
    <dgm:cxn modelId="{B3967A98-070C-F746-A737-452E2B83AC2F}" type="presOf" srcId="{77E4F7FA-5DAF-4C4E-889D-297E9D2CFAF3}" destId="{5ADCE014-1044-7440-85DA-92C53833B25D}" srcOrd="0" destOrd="3" presId="urn:microsoft.com/office/officeart/2005/8/layout/default"/>
    <dgm:cxn modelId="{8DA319A2-5CE3-E949-AEF7-B8163F8CA3E9}" type="presOf" srcId="{7F776E3A-3CD6-E44E-92E4-7BBA3B041585}" destId="{5ADCE014-1044-7440-85DA-92C53833B25D}" srcOrd="0" destOrd="0" presId="urn:microsoft.com/office/officeart/2005/8/layout/default"/>
    <dgm:cxn modelId="{07FFA8A6-D07E-394E-BC9C-09645EFE10F2}" type="presOf" srcId="{3D034C92-4002-FF40-A7AE-B9CDBEE7EA3A}" destId="{2CB56B13-3544-A644-AECE-AE895FC96D01}" srcOrd="0" destOrd="0" presId="urn:microsoft.com/office/officeart/2005/8/layout/default"/>
    <dgm:cxn modelId="{E6856FAF-BC13-7F49-8EBD-8AB704BC3F08}" type="presOf" srcId="{91FB161E-708A-0F44-AA5B-7A8809741FD0}" destId="{9CF6ED7C-31B5-1741-8172-909F82B13632}" srcOrd="0" destOrd="2" presId="urn:microsoft.com/office/officeart/2005/8/layout/default"/>
    <dgm:cxn modelId="{84EFD4B2-FD8B-CB40-991C-71795CD621F6}" srcId="{131A8CDB-E6DB-AE4C-910A-60BD35594F8B}" destId="{CEDBD7FE-E3D0-2944-82B6-93536AB147CC}" srcOrd="5" destOrd="0" parTransId="{05C99767-F78D-9F42-8637-FA26740DEEE3}" sibTransId="{E18A26D5-3A6A-8042-9B10-50CCEC041E15}"/>
    <dgm:cxn modelId="{B70DC2BD-839D-824E-91AA-C2AE6B2AFC09}" type="presOf" srcId="{4A3B6941-B6D2-DE41-AE7F-0A1DE4638D39}" destId="{5ADCE014-1044-7440-85DA-92C53833B25D}" srcOrd="0" destOrd="1" presId="urn:microsoft.com/office/officeart/2005/8/layout/default"/>
    <dgm:cxn modelId="{A21E07C0-91B8-F349-8613-1D6B5F812F6A}" srcId="{7F776E3A-3CD6-E44E-92E4-7BBA3B041585}" destId="{E079B8F4-E1F6-9247-9E52-52EF40D75AAC}" srcOrd="1" destOrd="0" parTransId="{EA546669-831B-C543-B550-1C8C506D8D3A}" sibTransId="{E0E0D58A-CB22-7246-9CB9-A04016CE7EA3}"/>
    <dgm:cxn modelId="{B272C2C6-4764-BB40-AD11-97B67BA69C3C}" srcId="{9715612C-A718-EA4E-AEF9-5FC4CAB8B0FD}" destId="{91FB161E-708A-0F44-AA5B-7A8809741FD0}" srcOrd="1" destOrd="0" parTransId="{03F4DE20-1BFB-BD48-B335-B51BA165349E}" sibTransId="{20594910-F0D7-C446-8EC1-E7F562BA0056}"/>
    <dgm:cxn modelId="{0D9FFBC8-CE4D-E446-9482-4BCDCE0E1BE3}" type="presOf" srcId="{667C7572-DA61-4442-B976-14F5004E2BA2}" destId="{E202A203-9258-F244-A265-762AF9E15A03}" srcOrd="0" destOrd="0" presId="urn:microsoft.com/office/officeart/2005/8/layout/default"/>
    <dgm:cxn modelId="{945B22CD-1C3D-054F-A993-431E19D785F2}" srcId="{667C7572-DA61-4442-B976-14F5004E2BA2}" destId="{1968DDD3-0469-8846-93F0-5E9DA7443A3B}" srcOrd="1" destOrd="0" parTransId="{500D4FDC-5391-5C46-AFBB-AB8ADC4FC158}" sibTransId="{6D5DF621-A20C-BF4A-A09B-A8DA4BF1D9F6}"/>
    <dgm:cxn modelId="{CAAF64D8-9551-AA46-9B1D-A20386DB92D5}" srcId="{131A8CDB-E6DB-AE4C-910A-60BD35594F8B}" destId="{7F776E3A-3CD6-E44E-92E4-7BBA3B041585}" srcOrd="2" destOrd="0" parTransId="{7D854358-4562-5146-A67E-3FE27E9827A8}" sibTransId="{0B4A7967-4332-8140-AED6-9E4B31F4B9E9}"/>
    <dgm:cxn modelId="{CEA453D9-4D09-2A47-B3BD-4D3693807280}" srcId="{8A379675-2E3D-8B4C-9F8A-7AA5683314DC}" destId="{A7FA5D69-0FDE-C642-B851-60E07D488966}" srcOrd="1" destOrd="0" parTransId="{AF773215-30E5-574A-976C-538322902BF0}" sibTransId="{3093E235-5D73-4946-8B6F-14163754F690}"/>
    <dgm:cxn modelId="{DCB916DB-CE74-0546-8A7D-574A4CA5E7AA}" type="presOf" srcId="{8A379675-2E3D-8B4C-9F8A-7AA5683314DC}" destId="{FC54DC5B-023D-6F4D-8DF8-091B312F0B15}" srcOrd="0" destOrd="0" presId="urn:microsoft.com/office/officeart/2005/8/layout/default"/>
    <dgm:cxn modelId="{F1C46EDF-FBD1-5448-8F2F-CCF41184AFEE}" type="presOf" srcId="{9715612C-A718-EA4E-AEF9-5FC4CAB8B0FD}" destId="{9CF6ED7C-31B5-1741-8172-909F82B13632}" srcOrd="0" destOrd="0" presId="urn:microsoft.com/office/officeart/2005/8/layout/default"/>
    <dgm:cxn modelId="{6A1733E1-53FA-964F-A6A9-161C33167752}" srcId="{131A8CDB-E6DB-AE4C-910A-60BD35594F8B}" destId="{8A379675-2E3D-8B4C-9F8A-7AA5683314DC}" srcOrd="1" destOrd="0" parTransId="{FF9462B9-503A-A64D-9A5F-070CD7D2ADB0}" sibTransId="{82EA5A65-9D72-E94A-9751-29FC92F3F507}"/>
    <dgm:cxn modelId="{F93725E6-85D8-C247-BB2E-8F0D0AD2400F}" type="presOf" srcId="{1968DDD3-0469-8846-93F0-5E9DA7443A3B}" destId="{E202A203-9258-F244-A265-762AF9E15A03}" srcOrd="0" destOrd="2" presId="urn:microsoft.com/office/officeart/2005/8/layout/default"/>
    <dgm:cxn modelId="{97B676EC-B098-5649-9060-64F51EAA56C6}" type="presOf" srcId="{0784DF56-0CE6-6943-9A34-601D7425186C}" destId="{2CB56B13-3544-A644-AECE-AE895FC96D01}" srcOrd="0" destOrd="1" presId="urn:microsoft.com/office/officeart/2005/8/layout/default"/>
    <dgm:cxn modelId="{401F45F5-1B53-6446-8A19-19C80E33C597}" srcId="{7F776E3A-3CD6-E44E-92E4-7BBA3B041585}" destId="{4A3B6941-B6D2-DE41-AE7F-0A1DE4638D39}" srcOrd="0" destOrd="0" parTransId="{B8B20E38-EC48-F148-B0A9-5392944FCF1E}" sibTransId="{ECD4DC4F-5E07-F443-A88B-B99500013FE1}"/>
    <dgm:cxn modelId="{9F7701FB-CA0E-F440-8BC0-DDD3E6EFB0F7}" type="presParOf" srcId="{FF947C13-442C-9F44-8C9B-98EA6D30A976}" destId="{9CF6ED7C-31B5-1741-8172-909F82B13632}" srcOrd="0" destOrd="0" presId="urn:microsoft.com/office/officeart/2005/8/layout/default"/>
    <dgm:cxn modelId="{C5905361-F112-0C4B-985C-352B43C75B54}" type="presParOf" srcId="{FF947C13-442C-9F44-8C9B-98EA6D30A976}" destId="{618A1346-F93E-334D-9185-D6A19E544D7D}" srcOrd="1" destOrd="0" presId="urn:microsoft.com/office/officeart/2005/8/layout/default"/>
    <dgm:cxn modelId="{9C54237E-F07F-F244-9107-DDCCEACE7F48}" type="presParOf" srcId="{FF947C13-442C-9F44-8C9B-98EA6D30A976}" destId="{FC54DC5B-023D-6F4D-8DF8-091B312F0B15}" srcOrd="2" destOrd="0" presId="urn:microsoft.com/office/officeart/2005/8/layout/default"/>
    <dgm:cxn modelId="{704BBA44-AD34-4845-B60A-16AA9C72A1C8}" type="presParOf" srcId="{FF947C13-442C-9F44-8C9B-98EA6D30A976}" destId="{DF90DCC6-9F92-DD4D-B41E-EB69DCD7A944}" srcOrd="3" destOrd="0" presId="urn:microsoft.com/office/officeart/2005/8/layout/default"/>
    <dgm:cxn modelId="{96DA23DE-C8D2-E84E-A1C4-23FFCDD82A36}" type="presParOf" srcId="{FF947C13-442C-9F44-8C9B-98EA6D30A976}" destId="{5ADCE014-1044-7440-85DA-92C53833B25D}" srcOrd="4" destOrd="0" presId="urn:microsoft.com/office/officeart/2005/8/layout/default"/>
    <dgm:cxn modelId="{F082B76D-4E57-0C4D-BAEA-D0246C029562}" type="presParOf" srcId="{FF947C13-442C-9F44-8C9B-98EA6D30A976}" destId="{E2377619-54AF-AE42-A982-1A74AAF5BCD0}" srcOrd="5" destOrd="0" presId="urn:microsoft.com/office/officeart/2005/8/layout/default"/>
    <dgm:cxn modelId="{911BF7A8-CEF5-0541-8E2F-065FD1CED075}" type="presParOf" srcId="{FF947C13-442C-9F44-8C9B-98EA6D30A976}" destId="{2CB56B13-3544-A644-AECE-AE895FC96D01}" srcOrd="6" destOrd="0" presId="urn:microsoft.com/office/officeart/2005/8/layout/default"/>
    <dgm:cxn modelId="{2ACD43F3-84A5-FC4B-905E-0F4826534CC5}" type="presParOf" srcId="{FF947C13-442C-9F44-8C9B-98EA6D30A976}" destId="{4E21EFA5-5DD4-8E46-8117-EDD668B02D21}" srcOrd="7" destOrd="0" presId="urn:microsoft.com/office/officeart/2005/8/layout/default"/>
    <dgm:cxn modelId="{CDD037FA-6FAC-1048-ABD7-CC80FE83EC8B}" type="presParOf" srcId="{FF947C13-442C-9F44-8C9B-98EA6D30A976}" destId="{E202A203-9258-F244-A265-762AF9E15A03}" srcOrd="8" destOrd="0" presId="urn:microsoft.com/office/officeart/2005/8/layout/default"/>
    <dgm:cxn modelId="{13F42886-602B-BA44-8806-2E11B2C90F4E}" type="presParOf" srcId="{FF947C13-442C-9F44-8C9B-98EA6D30A976}" destId="{807B99C3-C985-B747-8BD7-1D51BAB37B96}" srcOrd="9" destOrd="0" presId="urn:microsoft.com/office/officeart/2005/8/layout/default"/>
    <dgm:cxn modelId="{798D039A-E278-7741-A5C1-2CD7A298FB7A}" type="presParOf" srcId="{FF947C13-442C-9F44-8C9B-98EA6D30A976}" destId="{CDD25340-272A-EF44-8960-3EDF049F6A99}"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49581A-1647-E645-AEDA-A06A99195174}" type="doc">
      <dgm:prSet loTypeId="urn:microsoft.com/office/officeart/2008/layout/PictureLineup" loCatId="matrix" qsTypeId="urn:microsoft.com/office/officeart/2005/8/quickstyle/simple1" qsCatId="simple" csTypeId="urn:microsoft.com/office/officeart/2005/8/colors/accent1_2" csCatId="accent1" phldr="1"/>
      <dgm:spPr/>
      <dgm:t>
        <a:bodyPr/>
        <a:lstStyle/>
        <a:p>
          <a:endParaRPr lang="en-US"/>
        </a:p>
      </dgm:t>
    </dgm:pt>
    <dgm:pt modelId="{B380F836-A2E3-394B-810A-8DF024D26D1C}">
      <dgm:prSet custT="1"/>
      <dgm:spPr/>
      <dgm:t>
        <a:bodyPr/>
        <a:lstStyle/>
        <a:p>
          <a:r>
            <a:rPr lang="en-US" sz="1900" b="1" i="0" dirty="0"/>
            <a:t>Economic Impact</a:t>
          </a:r>
          <a:endParaRPr lang="en-US" sz="1900" b="0" i="0" dirty="0"/>
        </a:p>
        <a:p>
          <a:r>
            <a:rPr lang="en-US" sz="1600" b="0" i="0" dirty="0"/>
            <a:t>AGI could transform industries by automating complex tasks, leading to increased productivity but also potential job displacement.</a:t>
          </a:r>
          <a:endParaRPr lang="en-US" sz="1600" dirty="0"/>
        </a:p>
      </dgm:t>
    </dgm:pt>
    <dgm:pt modelId="{2E7296F5-F101-AB42-B256-004C2BB43623}" type="parTrans" cxnId="{3F7FFCFD-AEBB-2D4B-860C-231D8FF78573}">
      <dgm:prSet/>
      <dgm:spPr/>
      <dgm:t>
        <a:bodyPr/>
        <a:lstStyle/>
        <a:p>
          <a:endParaRPr lang="en-US"/>
        </a:p>
      </dgm:t>
    </dgm:pt>
    <dgm:pt modelId="{B1870A87-FE95-8F41-9F53-606F662E7813}" type="sibTrans" cxnId="{3F7FFCFD-AEBB-2D4B-860C-231D8FF78573}">
      <dgm:prSet/>
      <dgm:spPr/>
      <dgm:t>
        <a:bodyPr/>
        <a:lstStyle/>
        <a:p>
          <a:endParaRPr lang="en-US"/>
        </a:p>
      </dgm:t>
    </dgm:pt>
    <dgm:pt modelId="{FA12DAD0-0CD0-8147-8E26-33B2C9486451}">
      <dgm:prSet custT="1"/>
      <dgm:spPr/>
      <dgm:t>
        <a:bodyPr/>
        <a:lstStyle/>
        <a:p>
          <a:r>
            <a:rPr lang="en-US" sz="1700" b="1" i="0" dirty="0"/>
            <a:t>Ethical and Social Challenges</a:t>
          </a:r>
          <a:r>
            <a:rPr lang="en-US" sz="1700" b="0" i="0" dirty="0"/>
            <a:t>: </a:t>
          </a:r>
        </a:p>
        <a:p>
          <a:r>
            <a:rPr lang="en-US" sz="1600" b="0" i="0" dirty="0"/>
            <a:t>The development and deployment of AGI raise significant ethical questions, including issues of bias, privacy, and decision-making autonomy.</a:t>
          </a:r>
          <a:endParaRPr lang="en-US" sz="1600" dirty="0"/>
        </a:p>
      </dgm:t>
    </dgm:pt>
    <dgm:pt modelId="{B097A692-45A8-D246-A421-E4EE1548E2EA}" type="parTrans" cxnId="{A7378950-96C8-3241-82EE-3069A12703B7}">
      <dgm:prSet/>
      <dgm:spPr/>
      <dgm:t>
        <a:bodyPr/>
        <a:lstStyle/>
        <a:p>
          <a:endParaRPr lang="en-US"/>
        </a:p>
      </dgm:t>
    </dgm:pt>
    <dgm:pt modelId="{1F21F149-EB08-3441-BE76-2152D6015A7B}" type="sibTrans" cxnId="{A7378950-96C8-3241-82EE-3069A12703B7}">
      <dgm:prSet/>
      <dgm:spPr/>
      <dgm:t>
        <a:bodyPr/>
        <a:lstStyle/>
        <a:p>
          <a:endParaRPr lang="en-US"/>
        </a:p>
      </dgm:t>
    </dgm:pt>
    <dgm:pt modelId="{8E810C65-76F3-0E46-B62F-E1C2346507FF}">
      <dgm:prSet custT="1"/>
      <dgm:spPr/>
      <dgm:t>
        <a:bodyPr/>
        <a:lstStyle/>
        <a:p>
          <a:r>
            <a:rPr lang="en-US" sz="1600" b="1" i="0" dirty="0"/>
            <a:t>Scientific and Technological Advancements</a:t>
          </a:r>
          <a:endParaRPr lang="en-US" sz="1600" b="0" i="0" dirty="0"/>
        </a:p>
        <a:p>
          <a:r>
            <a:rPr lang="en-US" sz="1600" b="0" i="0" dirty="0"/>
            <a:t>AGI could accelerate research and development across various fields, solving problems that are currently beyond human capability.</a:t>
          </a:r>
          <a:endParaRPr lang="en-US" sz="1600" dirty="0"/>
        </a:p>
      </dgm:t>
    </dgm:pt>
    <dgm:pt modelId="{DCC7B7D4-2ECB-6841-9789-0785295C7075}" type="parTrans" cxnId="{ADE93A16-3D25-BE48-A789-ADE7CB5259F9}">
      <dgm:prSet/>
      <dgm:spPr/>
      <dgm:t>
        <a:bodyPr/>
        <a:lstStyle/>
        <a:p>
          <a:endParaRPr lang="en-US"/>
        </a:p>
      </dgm:t>
    </dgm:pt>
    <dgm:pt modelId="{A10465FC-87D5-2145-8948-70125EA1C6A1}" type="sibTrans" cxnId="{ADE93A16-3D25-BE48-A789-ADE7CB5259F9}">
      <dgm:prSet/>
      <dgm:spPr/>
      <dgm:t>
        <a:bodyPr/>
        <a:lstStyle/>
        <a:p>
          <a:endParaRPr lang="en-US"/>
        </a:p>
      </dgm:t>
    </dgm:pt>
    <dgm:pt modelId="{50FBC40C-4DF7-CF45-85CF-8257B438FF37}">
      <dgm:prSet custT="1"/>
      <dgm:spPr/>
      <dgm:t>
        <a:bodyPr/>
        <a:lstStyle/>
        <a:p>
          <a:r>
            <a:rPr lang="en-US" sz="1700" b="1" i="0" dirty="0"/>
            <a:t>Regulatory and Governance Issues</a:t>
          </a:r>
          <a:r>
            <a:rPr lang="en-US" sz="1700" b="0" i="0" dirty="0"/>
            <a:t> </a:t>
          </a:r>
        </a:p>
        <a:p>
          <a:r>
            <a:rPr lang="en-US" sz="1600" b="0" i="0" dirty="0"/>
            <a:t>Ensuring the safe and fair use of AGI will require new regulations and governance structures to address potential risks and ensure public trust.</a:t>
          </a:r>
          <a:endParaRPr lang="en-US" sz="1600" dirty="0"/>
        </a:p>
      </dgm:t>
    </dgm:pt>
    <dgm:pt modelId="{E5D47E18-08D9-B747-81C9-C4655BD66C43}" type="parTrans" cxnId="{D55AD930-0FA7-BD4C-8DC9-32F27D3C6640}">
      <dgm:prSet/>
      <dgm:spPr/>
      <dgm:t>
        <a:bodyPr/>
        <a:lstStyle/>
        <a:p>
          <a:endParaRPr lang="en-US"/>
        </a:p>
      </dgm:t>
    </dgm:pt>
    <dgm:pt modelId="{7C9C82B8-B246-0B48-AF20-7FC405EA0110}" type="sibTrans" cxnId="{D55AD930-0FA7-BD4C-8DC9-32F27D3C6640}">
      <dgm:prSet/>
      <dgm:spPr/>
      <dgm:t>
        <a:bodyPr/>
        <a:lstStyle/>
        <a:p>
          <a:endParaRPr lang="en-US"/>
        </a:p>
      </dgm:t>
    </dgm:pt>
    <dgm:pt modelId="{751CD136-B77C-F54D-9197-5AC07CDD1251}" type="pres">
      <dgm:prSet presAssocID="{C049581A-1647-E645-AEDA-A06A99195174}" presName="Name0" presStyleCnt="0">
        <dgm:presLayoutVars>
          <dgm:chMax/>
          <dgm:chPref/>
          <dgm:dir/>
          <dgm:animLvl val="lvl"/>
          <dgm:resizeHandles val="exact"/>
        </dgm:presLayoutVars>
      </dgm:prSet>
      <dgm:spPr/>
    </dgm:pt>
    <dgm:pt modelId="{A3EEAFC4-4425-5145-B04B-481671C3A27C}" type="pres">
      <dgm:prSet presAssocID="{B380F836-A2E3-394B-810A-8DF024D26D1C}" presName="composite" presStyleCnt="0"/>
      <dgm:spPr/>
    </dgm:pt>
    <dgm:pt modelId="{93B50E8D-D00F-6F49-A02E-AFFE60515BC8}" type="pres">
      <dgm:prSet presAssocID="{B380F836-A2E3-394B-810A-8DF024D26D1C}" presName="Image" presStyleLbl="alignNode1" presStyleIdx="0" presStyleCnt="4"/>
      <dgm:spPr>
        <a:solidFill>
          <a:srgbClr val="D06766"/>
        </a:solidFill>
        <a:ln>
          <a:noFill/>
        </a:ln>
      </dgm:spPr>
    </dgm:pt>
    <dgm:pt modelId="{334F45D0-4B48-D540-B481-81E603CD2072}" type="pres">
      <dgm:prSet presAssocID="{B380F836-A2E3-394B-810A-8DF024D26D1C}" presName="Accent" presStyleLbl="parChTrans1D1" presStyleIdx="0" presStyleCnt="4"/>
      <dgm:spPr/>
    </dgm:pt>
    <dgm:pt modelId="{FF2B7C1D-9C41-B046-98D8-E59A108AC682}" type="pres">
      <dgm:prSet presAssocID="{B380F836-A2E3-394B-810A-8DF024D26D1C}" presName="Parent" presStyleLbl="revTx" presStyleIdx="0" presStyleCnt="4">
        <dgm:presLayoutVars>
          <dgm:chMax val="0"/>
          <dgm:chPref val="0"/>
          <dgm:bulletEnabled val="1"/>
        </dgm:presLayoutVars>
      </dgm:prSet>
      <dgm:spPr/>
    </dgm:pt>
    <dgm:pt modelId="{BB29CCDA-5F6D-9B44-B044-8451424E1F04}" type="pres">
      <dgm:prSet presAssocID="{B1870A87-FE95-8F41-9F53-606F662E7813}" presName="sibTrans" presStyleCnt="0"/>
      <dgm:spPr/>
    </dgm:pt>
    <dgm:pt modelId="{4991F157-F23D-7545-982F-C477E573FC1B}" type="pres">
      <dgm:prSet presAssocID="{FA12DAD0-0CD0-8147-8E26-33B2C9486451}" presName="composite" presStyleCnt="0"/>
      <dgm:spPr/>
    </dgm:pt>
    <dgm:pt modelId="{9F04DAEA-2EA1-8F43-99DD-5D187223562B}" type="pres">
      <dgm:prSet presAssocID="{FA12DAD0-0CD0-8147-8E26-33B2C9486451}" presName="Image" presStyleLbl="alignNode1" presStyleIdx="1" presStyleCnt="4"/>
      <dgm:spPr>
        <a:solidFill>
          <a:srgbClr val="0070C0"/>
        </a:solidFill>
        <a:ln>
          <a:noFill/>
        </a:ln>
      </dgm:spPr>
    </dgm:pt>
    <dgm:pt modelId="{78A007A6-DC8F-FB49-967A-6BD97E5D99CE}" type="pres">
      <dgm:prSet presAssocID="{FA12DAD0-0CD0-8147-8E26-33B2C9486451}" presName="Accent" presStyleLbl="parChTrans1D1" presStyleIdx="1" presStyleCnt="4"/>
      <dgm:spPr/>
    </dgm:pt>
    <dgm:pt modelId="{46D87AD5-2FA7-F149-8527-9D3901D44C04}" type="pres">
      <dgm:prSet presAssocID="{FA12DAD0-0CD0-8147-8E26-33B2C9486451}" presName="Parent" presStyleLbl="revTx" presStyleIdx="1" presStyleCnt="4">
        <dgm:presLayoutVars>
          <dgm:chMax val="0"/>
          <dgm:chPref val="0"/>
          <dgm:bulletEnabled val="1"/>
        </dgm:presLayoutVars>
      </dgm:prSet>
      <dgm:spPr/>
    </dgm:pt>
    <dgm:pt modelId="{03D238F8-B3E5-5D4E-956E-5570FE4B7D4B}" type="pres">
      <dgm:prSet presAssocID="{1F21F149-EB08-3441-BE76-2152D6015A7B}" presName="sibTrans" presStyleCnt="0"/>
      <dgm:spPr/>
    </dgm:pt>
    <dgm:pt modelId="{A773EFF8-00B5-A74F-9E4B-D088B9D1B9F3}" type="pres">
      <dgm:prSet presAssocID="{8E810C65-76F3-0E46-B62F-E1C2346507FF}" presName="composite" presStyleCnt="0"/>
      <dgm:spPr/>
    </dgm:pt>
    <dgm:pt modelId="{081BF327-49E5-D242-A79D-0F3B5F9FA498}" type="pres">
      <dgm:prSet presAssocID="{8E810C65-76F3-0E46-B62F-E1C2346507FF}" presName="Image" presStyleLbl="alignNode1" presStyleIdx="2" presStyleCnt="4"/>
      <dgm:spPr>
        <a:solidFill>
          <a:schemeClr val="accent6">
            <a:lumMod val="75000"/>
          </a:schemeClr>
        </a:solidFill>
        <a:ln>
          <a:noFill/>
        </a:ln>
      </dgm:spPr>
    </dgm:pt>
    <dgm:pt modelId="{154E2233-13AB-4245-9A10-B8F4F931367D}" type="pres">
      <dgm:prSet presAssocID="{8E810C65-76F3-0E46-B62F-E1C2346507FF}" presName="Accent" presStyleLbl="parChTrans1D1" presStyleIdx="2" presStyleCnt="4"/>
      <dgm:spPr/>
    </dgm:pt>
    <dgm:pt modelId="{85630D5D-CA8A-DD41-8103-18B1DC603812}" type="pres">
      <dgm:prSet presAssocID="{8E810C65-76F3-0E46-B62F-E1C2346507FF}" presName="Parent" presStyleLbl="revTx" presStyleIdx="2" presStyleCnt="4">
        <dgm:presLayoutVars>
          <dgm:chMax val="0"/>
          <dgm:chPref val="0"/>
          <dgm:bulletEnabled val="1"/>
        </dgm:presLayoutVars>
      </dgm:prSet>
      <dgm:spPr/>
    </dgm:pt>
    <dgm:pt modelId="{00972BB5-4B9C-6445-810C-52FAA96AB665}" type="pres">
      <dgm:prSet presAssocID="{A10465FC-87D5-2145-8948-70125EA1C6A1}" presName="sibTrans" presStyleCnt="0"/>
      <dgm:spPr/>
    </dgm:pt>
    <dgm:pt modelId="{BAF453E4-7709-7A4D-A339-13944B828381}" type="pres">
      <dgm:prSet presAssocID="{50FBC40C-4DF7-CF45-85CF-8257B438FF37}" presName="composite" presStyleCnt="0"/>
      <dgm:spPr/>
    </dgm:pt>
    <dgm:pt modelId="{8A3ACA0A-97E2-714F-BF65-00ABEE40BD19}" type="pres">
      <dgm:prSet presAssocID="{50FBC40C-4DF7-CF45-85CF-8257B438FF37}" presName="Image" presStyleLbl="alignNode1" presStyleIdx="3" presStyleCnt="4"/>
      <dgm:spPr>
        <a:solidFill>
          <a:srgbClr val="833CBA"/>
        </a:solidFill>
        <a:ln>
          <a:noFill/>
        </a:ln>
      </dgm:spPr>
    </dgm:pt>
    <dgm:pt modelId="{8CF459F9-2EFD-6B41-AA58-647BAD5D474D}" type="pres">
      <dgm:prSet presAssocID="{50FBC40C-4DF7-CF45-85CF-8257B438FF37}" presName="Accent" presStyleLbl="parChTrans1D1" presStyleIdx="3" presStyleCnt="4"/>
      <dgm:spPr/>
    </dgm:pt>
    <dgm:pt modelId="{205F3B99-6EBA-D646-AB0A-14E2F778791C}" type="pres">
      <dgm:prSet presAssocID="{50FBC40C-4DF7-CF45-85CF-8257B438FF37}" presName="Parent" presStyleLbl="revTx" presStyleIdx="3" presStyleCnt="4">
        <dgm:presLayoutVars>
          <dgm:chMax val="0"/>
          <dgm:chPref val="0"/>
          <dgm:bulletEnabled val="1"/>
        </dgm:presLayoutVars>
      </dgm:prSet>
      <dgm:spPr/>
    </dgm:pt>
  </dgm:ptLst>
  <dgm:cxnLst>
    <dgm:cxn modelId="{ADE93A16-3D25-BE48-A789-ADE7CB5259F9}" srcId="{C049581A-1647-E645-AEDA-A06A99195174}" destId="{8E810C65-76F3-0E46-B62F-E1C2346507FF}" srcOrd="2" destOrd="0" parTransId="{DCC7B7D4-2ECB-6841-9789-0785295C7075}" sibTransId="{A10465FC-87D5-2145-8948-70125EA1C6A1}"/>
    <dgm:cxn modelId="{25B28925-8F76-0542-9F59-B2A2616CE98D}" type="presOf" srcId="{C049581A-1647-E645-AEDA-A06A99195174}" destId="{751CD136-B77C-F54D-9197-5AC07CDD1251}" srcOrd="0" destOrd="0" presId="urn:microsoft.com/office/officeart/2008/layout/PictureLineup"/>
    <dgm:cxn modelId="{D55AD930-0FA7-BD4C-8DC9-32F27D3C6640}" srcId="{C049581A-1647-E645-AEDA-A06A99195174}" destId="{50FBC40C-4DF7-CF45-85CF-8257B438FF37}" srcOrd="3" destOrd="0" parTransId="{E5D47E18-08D9-B747-81C9-C4655BD66C43}" sibTransId="{7C9C82B8-B246-0B48-AF20-7FC405EA0110}"/>
    <dgm:cxn modelId="{A7378950-96C8-3241-82EE-3069A12703B7}" srcId="{C049581A-1647-E645-AEDA-A06A99195174}" destId="{FA12DAD0-0CD0-8147-8E26-33B2C9486451}" srcOrd="1" destOrd="0" parTransId="{B097A692-45A8-D246-A421-E4EE1548E2EA}" sibTransId="{1F21F149-EB08-3441-BE76-2152D6015A7B}"/>
    <dgm:cxn modelId="{B6B75B9D-A068-AB4F-A6C1-9E0FE07D62CE}" type="presOf" srcId="{FA12DAD0-0CD0-8147-8E26-33B2C9486451}" destId="{46D87AD5-2FA7-F149-8527-9D3901D44C04}" srcOrd="0" destOrd="0" presId="urn:microsoft.com/office/officeart/2008/layout/PictureLineup"/>
    <dgm:cxn modelId="{2B37DAAA-11EF-DE4A-8161-3BDDF00BF18B}" type="presOf" srcId="{8E810C65-76F3-0E46-B62F-E1C2346507FF}" destId="{85630D5D-CA8A-DD41-8103-18B1DC603812}" srcOrd="0" destOrd="0" presId="urn:microsoft.com/office/officeart/2008/layout/PictureLineup"/>
    <dgm:cxn modelId="{554679D4-7BA0-9249-95F4-97483828E9BD}" type="presOf" srcId="{50FBC40C-4DF7-CF45-85CF-8257B438FF37}" destId="{205F3B99-6EBA-D646-AB0A-14E2F778791C}" srcOrd="0" destOrd="0" presId="urn:microsoft.com/office/officeart/2008/layout/PictureLineup"/>
    <dgm:cxn modelId="{16B2EDF6-7D8C-F04C-BF4E-956B2E484B9E}" type="presOf" srcId="{B380F836-A2E3-394B-810A-8DF024D26D1C}" destId="{FF2B7C1D-9C41-B046-98D8-E59A108AC682}" srcOrd="0" destOrd="0" presId="urn:microsoft.com/office/officeart/2008/layout/PictureLineup"/>
    <dgm:cxn modelId="{3F7FFCFD-AEBB-2D4B-860C-231D8FF78573}" srcId="{C049581A-1647-E645-AEDA-A06A99195174}" destId="{B380F836-A2E3-394B-810A-8DF024D26D1C}" srcOrd="0" destOrd="0" parTransId="{2E7296F5-F101-AB42-B256-004C2BB43623}" sibTransId="{B1870A87-FE95-8F41-9F53-606F662E7813}"/>
    <dgm:cxn modelId="{4FC51B1D-2538-1047-8950-0249C3AE8959}" type="presParOf" srcId="{751CD136-B77C-F54D-9197-5AC07CDD1251}" destId="{A3EEAFC4-4425-5145-B04B-481671C3A27C}" srcOrd="0" destOrd="0" presId="urn:microsoft.com/office/officeart/2008/layout/PictureLineup"/>
    <dgm:cxn modelId="{AE0A9377-7B51-6B46-BFAA-C0DBDAA507CE}" type="presParOf" srcId="{A3EEAFC4-4425-5145-B04B-481671C3A27C}" destId="{93B50E8D-D00F-6F49-A02E-AFFE60515BC8}" srcOrd="0" destOrd="0" presId="urn:microsoft.com/office/officeart/2008/layout/PictureLineup"/>
    <dgm:cxn modelId="{AA7D8A99-35B0-F34E-B04D-0FF57840DDC9}" type="presParOf" srcId="{A3EEAFC4-4425-5145-B04B-481671C3A27C}" destId="{334F45D0-4B48-D540-B481-81E603CD2072}" srcOrd="1" destOrd="0" presId="urn:microsoft.com/office/officeart/2008/layout/PictureLineup"/>
    <dgm:cxn modelId="{8ABF6CF8-36F8-D94D-B691-820190DFC6D2}" type="presParOf" srcId="{A3EEAFC4-4425-5145-B04B-481671C3A27C}" destId="{FF2B7C1D-9C41-B046-98D8-E59A108AC682}" srcOrd="2" destOrd="0" presId="urn:microsoft.com/office/officeart/2008/layout/PictureLineup"/>
    <dgm:cxn modelId="{1A51DA10-997A-D64E-B623-303FF21078C5}" type="presParOf" srcId="{751CD136-B77C-F54D-9197-5AC07CDD1251}" destId="{BB29CCDA-5F6D-9B44-B044-8451424E1F04}" srcOrd="1" destOrd="0" presId="urn:microsoft.com/office/officeart/2008/layout/PictureLineup"/>
    <dgm:cxn modelId="{0D9D6848-F037-004C-B594-5F0A6CD9BF27}" type="presParOf" srcId="{751CD136-B77C-F54D-9197-5AC07CDD1251}" destId="{4991F157-F23D-7545-982F-C477E573FC1B}" srcOrd="2" destOrd="0" presId="urn:microsoft.com/office/officeart/2008/layout/PictureLineup"/>
    <dgm:cxn modelId="{501F8705-3A20-5542-9AC1-FF2168BB9C01}" type="presParOf" srcId="{4991F157-F23D-7545-982F-C477E573FC1B}" destId="{9F04DAEA-2EA1-8F43-99DD-5D187223562B}" srcOrd="0" destOrd="0" presId="urn:microsoft.com/office/officeart/2008/layout/PictureLineup"/>
    <dgm:cxn modelId="{138AF7B5-B9DD-2F4C-9407-26507293807E}" type="presParOf" srcId="{4991F157-F23D-7545-982F-C477E573FC1B}" destId="{78A007A6-DC8F-FB49-967A-6BD97E5D99CE}" srcOrd="1" destOrd="0" presId="urn:microsoft.com/office/officeart/2008/layout/PictureLineup"/>
    <dgm:cxn modelId="{2FD22731-6DEE-BB48-BF3A-F001F24240DD}" type="presParOf" srcId="{4991F157-F23D-7545-982F-C477E573FC1B}" destId="{46D87AD5-2FA7-F149-8527-9D3901D44C04}" srcOrd="2" destOrd="0" presId="urn:microsoft.com/office/officeart/2008/layout/PictureLineup"/>
    <dgm:cxn modelId="{5620A488-7C79-E942-92A9-89501E161B26}" type="presParOf" srcId="{751CD136-B77C-F54D-9197-5AC07CDD1251}" destId="{03D238F8-B3E5-5D4E-956E-5570FE4B7D4B}" srcOrd="3" destOrd="0" presId="urn:microsoft.com/office/officeart/2008/layout/PictureLineup"/>
    <dgm:cxn modelId="{B5BEE51C-6762-0C49-870B-24A7E2E906DC}" type="presParOf" srcId="{751CD136-B77C-F54D-9197-5AC07CDD1251}" destId="{A773EFF8-00B5-A74F-9E4B-D088B9D1B9F3}" srcOrd="4" destOrd="0" presId="urn:microsoft.com/office/officeart/2008/layout/PictureLineup"/>
    <dgm:cxn modelId="{B80B3E47-4283-5C4D-AB49-B54BF49A65B6}" type="presParOf" srcId="{A773EFF8-00B5-A74F-9E4B-D088B9D1B9F3}" destId="{081BF327-49E5-D242-A79D-0F3B5F9FA498}" srcOrd="0" destOrd="0" presId="urn:microsoft.com/office/officeart/2008/layout/PictureLineup"/>
    <dgm:cxn modelId="{6E0EDF02-38E9-B247-8A43-ED9A2FBCB4AD}" type="presParOf" srcId="{A773EFF8-00B5-A74F-9E4B-D088B9D1B9F3}" destId="{154E2233-13AB-4245-9A10-B8F4F931367D}" srcOrd="1" destOrd="0" presId="urn:microsoft.com/office/officeart/2008/layout/PictureLineup"/>
    <dgm:cxn modelId="{69B5FDD5-A5BE-C54F-8438-4A6A71E3E224}" type="presParOf" srcId="{A773EFF8-00B5-A74F-9E4B-D088B9D1B9F3}" destId="{85630D5D-CA8A-DD41-8103-18B1DC603812}" srcOrd="2" destOrd="0" presId="urn:microsoft.com/office/officeart/2008/layout/PictureLineup"/>
    <dgm:cxn modelId="{9072F391-283F-5D4D-BE08-70208C08C9B6}" type="presParOf" srcId="{751CD136-B77C-F54D-9197-5AC07CDD1251}" destId="{00972BB5-4B9C-6445-810C-52FAA96AB665}" srcOrd="5" destOrd="0" presId="urn:microsoft.com/office/officeart/2008/layout/PictureLineup"/>
    <dgm:cxn modelId="{CA48C06D-4496-F24E-B24D-1250E0FD3024}" type="presParOf" srcId="{751CD136-B77C-F54D-9197-5AC07CDD1251}" destId="{BAF453E4-7709-7A4D-A339-13944B828381}" srcOrd="6" destOrd="0" presId="urn:microsoft.com/office/officeart/2008/layout/PictureLineup"/>
    <dgm:cxn modelId="{A64EECAA-BE46-544D-8B12-6EEB01DC6879}" type="presParOf" srcId="{BAF453E4-7709-7A4D-A339-13944B828381}" destId="{8A3ACA0A-97E2-714F-BF65-00ABEE40BD19}" srcOrd="0" destOrd="0" presId="urn:microsoft.com/office/officeart/2008/layout/PictureLineup"/>
    <dgm:cxn modelId="{0AFED11C-E196-E948-8D88-773AE0D22989}" type="presParOf" srcId="{BAF453E4-7709-7A4D-A339-13944B828381}" destId="{8CF459F9-2EFD-6B41-AA58-647BAD5D474D}" srcOrd="1" destOrd="0" presId="urn:microsoft.com/office/officeart/2008/layout/PictureLineup"/>
    <dgm:cxn modelId="{EF28BEFD-93FA-474D-B5D5-BDAE0484447D}" type="presParOf" srcId="{BAF453E4-7709-7A4D-A339-13944B828381}" destId="{205F3B99-6EBA-D646-AB0A-14E2F778791C}" srcOrd="2" destOrd="0" presId="urn:microsoft.com/office/officeart/2008/layout/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F6ED7C-31B5-1741-8172-909F82B13632}">
      <dsp:nvSpPr>
        <dsp:cNvPr id="0" name=""/>
        <dsp:cNvSpPr/>
      </dsp:nvSpPr>
      <dsp:spPr>
        <a:xfrm>
          <a:off x="0" y="135946"/>
          <a:ext cx="3286125" cy="2193232"/>
        </a:xfrm>
        <a:prstGeom prst="rect">
          <a:avLst/>
        </a:prstGeom>
        <a:solidFill>
          <a:srgbClr val="833CB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Focus on Capabilities, not Processes</a:t>
          </a:r>
        </a:p>
        <a:p>
          <a:pPr marL="9525" lvl="1" indent="-9525" algn="l" defTabSz="533400">
            <a:lnSpc>
              <a:spcPct val="90000"/>
            </a:lnSpc>
            <a:spcBef>
              <a:spcPct val="0"/>
            </a:spcBef>
            <a:spcAft>
              <a:spcPct val="15000"/>
            </a:spcAft>
            <a:buNone/>
            <a:tabLst/>
          </a:pPr>
          <a:r>
            <a:rPr lang="en-US" sz="1200" kern="1200" dirty="0"/>
            <a:t>An AGI system does not need to think in the same way a human does.</a:t>
          </a:r>
        </a:p>
        <a:p>
          <a:pPr marL="9525" lvl="1" indent="-9525" algn="l" defTabSz="533400">
            <a:lnSpc>
              <a:spcPct val="90000"/>
            </a:lnSpc>
            <a:spcBef>
              <a:spcPct val="0"/>
            </a:spcBef>
            <a:spcAft>
              <a:spcPct val="15000"/>
            </a:spcAft>
            <a:buNone/>
            <a:tabLst/>
          </a:pPr>
          <a:r>
            <a:rPr lang="en-US" sz="1200" kern="1200" dirty="0"/>
            <a:t>It needs to poses similar capabilities as humans.</a:t>
          </a:r>
        </a:p>
      </dsp:txBody>
      <dsp:txXfrm>
        <a:off x="0" y="135946"/>
        <a:ext cx="3286125" cy="2193232"/>
      </dsp:txXfrm>
    </dsp:sp>
    <dsp:sp modelId="{FC54DC5B-023D-6F4D-8DF8-091B312F0B15}">
      <dsp:nvSpPr>
        <dsp:cNvPr id="0" name=""/>
        <dsp:cNvSpPr/>
      </dsp:nvSpPr>
      <dsp:spPr>
        <a:xfrm>
          <a:off x="3614737" y="135946"/>
          <a:ext cx="3286125" cy="2193232"/>
        </a:xfrm>
        <a:prstGeom prst="rect">
          <a:avLst/>
        </a:prstGeom>
        <a:solidFill>
          <a:srgbClr val="D0676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Focus on Generality and Performance</a:t>
          </a:r>
        </a:p>
        <a:p>
          <a:pPr marL="114300" lvl="1" indent="0" algn="l" defTabSz="622300">
            <a:lnSpc>
              <a:spcPct val="90000"/>
            </a:lnSpc>
            <a:spcBef>
              <a:spcPct val="0"/>
            </a:spcBef>
            <a:spcAft>
              <a:spcPct val="15000"/>
            </a:spcAft>
            <a:buNone/>
          </a:pPr>
          <a:endParaRPr lang="en-US" sz="1400" kern="1200" dirty="0">
            <a:solidFill>
              <a:schemeClr val="bg1">
                <a:lumMod val="75000"/>
              </a:schemeClr>
            </a:solidFill>
          </a:endParaRPr>
        </a:p>
        <a:p>
          <a:pPr marL="9525" lvl="1" indent="-9525" algn="l" defTabSz="622300">
            <a:lnSpc>
              <a:spcPct val="90000"/>
            </a:lnSpc>
            <a:spcBef>
              <a:spcPct val="0"/>
            </a:spcBef>
            <a:spcAft>
              <a:spcPct val="15000"/>
            </a:spcAft>
            <a:buNone/>
            <a:tabLst/>
          </a:pPr>
          <a:r>
            <a:rPr lang="en-US" sz="1400" kern="1200" dirty="0"/>
            <a:t>Generality and performance are both important.</a:t>
          </a:r>
          <a:endParaRPr lang="en-US" sz="1400" kern="1200" dirty="0">
            <a:solidFill>
              <a:schemeClr val="bg1">
                <a:lumMod val="75000"/>
              </a:schemeClr>
            </a:solidFill>
          </a:endParaRPr>
        </a:p>
      </dsp:txBody>
      <dsp:txXfrm>
        <a:off x="3614737" y="135946"/>
        <a:ext cx="3286125" cy="2193232"/>
      </dsp:txXfrm>
    </dsp:sp>
    <dsp:sp modelId="{5ADCE014-1044-7440-85DA-92C53833B25D}">
      <dsp:nvSpPr>
        <dsp:cNvPr id="0" name=""/>
        <dsp:cNvSpPr/>
      </dsp:nvSpPr>
      <dsp:spPr>
        <a:xfrm>
          <a:off x="7229475" y="135946"/>
          <a:ext cx="3286125" cy="2193232"/>
        </a:xfrm>
        <a:prstGeom prst="rect">
          <a:avLst/>
        </a:prstGeom>
        <a:solidFill>
          <a:srgbClr val="00C2A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Focus on Cognitive and Metacognitive Tasks</a:t>
          </a:r>
        </a:p>
        <a:p>
          <a:pPr marL="6350" lvl="1" indent="-6350" algn="l" defTabSz="488950">
            <a:lnSpc>
              <a:spcPct val="90000"/>
            </a:lnSpc>
            <a:spcBef>
              <a:spcPct val="0"/>
            </a:spcBef>
            <a:spcAft>
              <a:spcPct val="15000"/>
            </a:spcAft>
            <a:buNone/>
            <a:tabLst/>
          </a:pPr>
          <a:r>
            <a:rPr lang="en-US" sz="1100" kern="1200" dirty="0"/>
            <a:t>Embodiment is sometimes considered crucial for achieving AGI.</a:t>
          </a:r>
        </a:p>
        <a:p>
          <a:pPr marL="6350" lvl="1" indent="-6350" algn="l" defTabSz="488950">
            <a:lnSpc>
              <a:spcPct val="90000"/>
            </a:lnSpc>
            <a:spcBef>
              <a:spcPct val="0"/>
            </a:spcBef>
            <a:spcAft>
              <a:spcPct val="15000"/>
            </a:spcAft>
            <a:buNone/>
            <a:tabLst/>
          </a:pPr>
          <a:r>
            <a:rPr lang="en-US" sz="1100" kern="1200" dirty="0"/>
            <a:t>Ability to perform physical tasks should not be considered a necessary prerequisite to achieving AGI.</a:t>
          </a:r>
        </a:p>
        <a:p>
          <a:pPr marL="6350" lvl="1" indent="-6350" algn="l" defTabSz="488950">
            <a:lnSpc>
              <a:spcPct val="90000"/>
            </a:lnSpc>
            <a:spcBef>
              <a:spcPct val="0"/>
            </a:spcBef>
            <a:spcAft>
              <a:spcPct val="15000"/>
            </a:spcAft>
            <a:buNone/>
            <a:tabLst/>
          </a:pPr>
          <a:r>
            <a:rPr lang="en-US" sz="1100" kern="1200" dirty="0"/>
            <a:t>Metacognitive capabilities (such as the ability to learn) are key prerequisites for systems to achieve generality.</a:t>
          </a:r>
        </a:p>
      </dsp:txBody>
      <dsp:txXfrm>
        <a:off x="7229475" y="135946"/>
        <a:ext cx="3286125" cy="2193232"/>
      </dsp:txXfrm>
    </dsp:sp>
    <dsp:sp modelId="{2CB56B13-3544-A644-AECE-AE895FC96D01}">
      <dsp:nvSpPr>
        <dsp:cNvPr id="0" name=""/>
        <dsp:cNvSpPr/>
      </dsp:nvSpPr>
      <dsp:spPr>
        <a:xfrm>
          <a:off x="0" y="2657791"/>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Focus on Potential, not Deployment </a:t>
          </a:r>
        </a:p>
        <a:p>
          <a:pPr marL="0" lvl="1" indent="0" algn="l" defTabSz="466725">
            <a:lnSpc>
              <a:spcPct val="90000"/>
            </a:lnSpc>
            <a:spcBef>
              <a:spcPct val="0"/>
            </a:spcBef>
            <a:spcAft>
              <a:spcPct val="15000"/>
            </a:spcAft>
            <a:buNone/>
            <a:tabLst/>
          </a:pPr>
          <a:r>
            <a:rPr lang="en-US" sz="1050" kern="1200" dirty="0"/>
            <a:t>Demonstrating that a system can perform a requisite set of tasks at a given level of performance should be sufficient.</a:t>
          </a:r>
        </a:p>
        <a:p>
          <a:pPr marL="0" lvl="1" indent="0" algn="l" defTabSz="466725">
            <a:lnSpc>
              <a:spcPct val="90000"/>
            </a:lnSpc>
            <a:spcBef>
              <a:spcPct val="0"/>
            </a:spcBef>
            <a:spcAft>
              <a:spcPct val="15000"/>
            </a:spcAft>
            <a:buNone/>
            <a:tabLst/>
          </a:pPr>
          <a:r>
            <a:rPr lang="en-US" sz="1050" kern="1200" dirty="0"/>
            <a:t>Deployment can have many issues such as social, legal, ethical, safety etc. These issues while extremely important, should not be considered for declaring a system AGI or not.</a:t>
          </a:r>
        </a:p>
      </dsp:txBody>
      <dsp:txXfrm>
        <a:off x="0" y="2657791"/>
        <a:ext cx="3286125" cy="1971675"/>
      </dsp:txXfrm>
    </dsp:sp>
    <dsp:sp modelId="{E202A203-9258-F244-A265-762AF9E15A03}">
      <dsp:nvSpPr>
        <dsp:cNvPr id="0" name=""/>
        <dsp:cNvSpPr/>
      </dsp:nvSpPr>
      <dsp:spPr>
        <a:xfrm>
          <a:off x="3614737" y="2657791"/>
          <a:ext cx="3286125" cy="1971675"/>
        </a:xfrm>
        <a:prstGeom prst="rect">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Focus on Ecological Validity</a:t>
          </a:r>
        </a:p>
        <a:p>
          <a:pPr marL="0" lvl="1" indent="0" algn="l" defTabSz="533400">
            <a:lnSpc>
              <a:spcPct val="90000"/>
            </a:lnSpc>
            <a:spcBef>
              <a:spcPct val="0"/>
            </a:spcBef>
            <a:spcAft>
              <a:spcPct val="15000"/>
            </a:spcAft>
            <a:buNone/>
            <a:tabLst/>
          </a:pPr>
          <a:r>
            <a:rPr lang="en-US" sz="1200" kern="1200" dirty="0"/>
            <a:t>For benchmarking, we should choose tasks that people value. </a:t>
          </a:r>
        </a:p>
        <a:p>
          <a:pPr marL="0" lvl="1" indent="0" algn="l" defTabSz="533400">
            <a:lnSpc>
              <a:spcPct val="90000"/>
            </a:lnSpc>
            <a:spcBef>
              <a:spcPct val="0"/>
            </a:spcBef>
            <a:spcAft>
              <a:spcPct val="15000"/>
            </a:spcAft>
            <a:buNone/>
            <a:tabLst/>
          </a:pPr>
          <a:r>
            <a:rPr lang="en-US" sz="1200" kern="1200" dirty="0"/>
            <a:t>Traditional benchmarks can usually be hacked to show very high numbers with non-AGI systems.</a:t>
          </a:r>
        </a:p>
      </dsp:txBody>
      <dsp:txXfrm>
        <a:off x="3614737" y="2657791"/>
        <a:ext cx="3286125" cy="1971675"/>
      </dsp:txXfrm>
    </dsp:sp>
    <dsp:sp modelId="{CDD25340-272A-EF44-8960-3EDF049F6A99}">
      <dsp:nvSpPr>
        <dsp:cNvPr id="0" name=""/>
        <dsp:cNvSpPr/>
      </dsp:nvSpPr>
      <dsp:spPr>
        <a:xfrm>
          <a:off x="7229475" y="2657791"/>
          <a:ext cx="3286125" cy="1971675"/>
        </a:xfrm>
        <a:prstGeom prst="rect">
          <a:avLst/>
        </a:prstGeom>
        <a:solidFill>
          <a:srgbClr val="0097D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Focus on the Path to AGI, not a Single Endpoint</a:t>
          </a:r>
        </a:p>
        <a:p>
          <a:pPr marL="0" lvl="1" indent="0" algn="l" defTabSz="533400">
            <a:lnSpc>
              <a:spcPct val="90000"/>
            </a:lnSpc>
            <a:spcBef>
              <a:spcPct val="0"/>
            </a:spcBef>
            <a:spcAft>
              <a:spcPct val="15000"/>
            </a:spcAft>
            <a:buNone/>
            <a:tabLst/>
          </a:pPr>
          <a:endParaRPr lang="en-US" sz="1200" kern="1200" dirty="0"/>
        </a:p>
        <a:p>
          <a:pPr marL="0" lvl="1" indent="0" algn="l" defTabSz="533400">
            <a:lnSpc>
              <a:spcPct val="90000"/>
            </a:lnSpc>
            <a:spcBef>
              <a:spcPct val="0"/>
            </a:spcBef>
            <a:spcAft>
              <a:spcPct val="15000"/>
            </a:spcAft>
            <a:buNone/>
            <a:tabLst/>
          </a:pPr>
          <a:r>
            <a:rPr lang="en-US" sz="1200" kern="1200" dirty="0"/>
            <a:t>One thing that LLMs have already taught us is that one size does not fit all.</a:t>
          </a:r>
        </a:p>
        <a:p>
          <a:pPr marL="0" lvl="1" indent="0" algn="l" defTabSz="311150">
            <a:lnSpc>
              <a:spcPct val="90000"/>
            </a:lnSpc>
            <a:spcBef>
              <a:spcPct val="0"/>
            </a:spcBef>
            <a:spcAft>
              <a:spcPct val="15000"/>
            </a:spcAft>
            <a:buNone/>
            <a:tabLst/>
          </a:pPr>
          <a:endParaRPr lang="en-US" sz="700" kern="1200" dirty="0"/>
        </a:p>
      </dsp:txBody>
      <dsp:txXfrm>
        <a:off x="7229475" y="2657791"/>
        <a:ext cx="3286125" cy="19716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B50E8D-D00F-6F49-A02E-AFFE60515BC8}">
      <dsp:nvSpPr>
        <dsp:cNvPr id="0" name=""/>
        <dsp:cNvSpPr/>
      </dsp:nvSpPr>
      <dsp:spPr>
        <a:xfrm>
          <a:off x="490809" y="0"/>
          <a:ext cx="2382706" cy="2382706"/>
        </a:xfrm>
        <a:prstGeom prst="rect">
          <a:avLst/>
        </a:prstGeom>
        <a:solidFill>
          <a:srgbClr val="D0676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4F45D0-4B48-D540-B481-81E603CD2072}">
      <dsp:nvSpPr>
        <dsp:cNvPr id="0" name=""/>
        <dsp:cNvSpPr/>
      </dsp:nvSpPr>
      <dsp:spPr>
        <a:xfrm>
          <a:off x="490809" y="0"/>
          <a:ext cx="238" cy="4765413"/>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F2B7C1D-9C41-B046-98D8-E59A108AC682}">
      <dsp:nvSpPr>
        <dsp:cNvPr id="0" name=""/>
        <dsp:cNvSpPr/>
      </dsp:nvSpPr>
      <dsp:spPr>
        <a:xfrm>
          <a:off x="490809" y="2382706"/>
          <a:ext cx="2382706" cy="2382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i="0" kern="1200" dirty="0"/>
            <a:t>Economic Impact</a:t>
          </a:r>
          <a:endParaRPr lang="en-US" sz="1900" b="0" i="0" kern="1200" dirty="0"/>
        </a:p>
        <a:p>
          <a:pPr marL="0" lvl="0" indent="0" algn="l" defTabSz="844550">
            <a:lnSpc>
              <a:spcPct val="90000"/>
            </a:lnSpc>
            <a:spcBef>
              <a:spcPct val="0"/>
            </a:spcBef>
            <a:spcAft>
              <a:spcPct val="35000"/>
            </a:spcAft>
            <a:buNone/>
          </a:pPr>
          <a:r>
            <a:rPr lang="en-US" sz="1600" b="0" i="0" kern="1200" dirty="0"/>
            <a:t>AGI could transform industries by automating complex tasks, leading to increased productivity but also potential job displacement.</a:t>
          </a:r>
          <a:endParaRPr lang="en-US" sz="1600" kern="1200" dirty="0"/>
        </a:p>
      </dsp:txBody>
      <dsp:txXfrm>
        <a:off x="490809" y="2382706"/>
        <a:ext cx="2382706" cy="2382706"/>
      </dsp:txXfrm>
    </dsp:sp>
    <dsp:sp modelId="{9F04DAEA-2EA1-8F43-99DD-5D187223562B}">
      <dsp:nvSpPr>
        <dsp:cNvPr id="0" name=""/>
        <dsp:cNvSpPr/>
      </dsp:nvSpPr>
      <dsp:spPr>
        <a:xfrm>
          <a:off x="2874567" y="0"/>
          <a:ext cx="2382706" cy="2382706"/>
        </a:xfrm>
        <a:prstGeom prst="rect">
          <a:avLst/>
        </a:prstGeom>
        <a:solidFill>
          <a:srgbClr val="0070C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A007A6-DC8F-FB49-967A-6BD97E5D99CE}">
      <dsp:nvSpPr>
        <dsp:cNvPr id="0" name=""/>
        <dsp:cNvSpPr/>
      </dsp:nvSpPr>
      <dsp:spPr>
        <a:xfrm>
          <a:off x="2874567" y="0"/>
          <a:ext cx="238" cy="4765413"/>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D87AD5-2FA7-F149-8527-9D3901D44C04}">
      <dsp:nvSpPr>
        <dsp:cNvPr id="0" name=""/>
        <dsp:cNvSpPr/>
      </dsp:nvSpPr>
      <dsp:spPr>
        <a:xfrm>
          <a:off x="2874567" y="2382706"/>
          <a:ext cx="2382706" cy="2382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i="0" kern="1200" dirty="0"/>
            <a:t>Ethical and Social Challenges</a:t>
          </a:r>
          <a:r>
            <a:rPr lang="en-US" sz="1700" b="0" i="0" kern="1200" dirty="0"/>
            <a:t>: </a:t>
          </a:r>
        </a:p>
        <a:p>
          <a:pPr marL="0" lvl="0" indent="0" algn="l" defTabSz="755650">
            <a:lnSpc>
              <a:spcPct val="90000"/>
            </a:lnSpc>
            <a:spcBef>
              <a:spcPct val="0"/>
            </a:spcBef>
            <a:spcAft>
              <a:spcPct val="35000"/>
            </a:spcAft>
            <a:buNone/>
          </a:pPr>
          <a:r>
            <a:rPr lang="en-US" sz="1600" b="0" i="0" kern="1200" dirty="0"/>
            <a:t>The development and deployment of AGI raise significant ethical questions, including issues of bias, privacy, and decision-making autonomy.</a:t>
          </a:r>
          <a:endParaRPr lang="en-US" sz="1600" kern="1200" dirty="0"/>
        </a:p>
      </dsp:txBody>
      <dsp:txXfrm>
        <a:off x="2874567" y="2382706"/>
        <a:ext cx="2382706" cy="2382706"/>
      </dsp:txXfrm>
    </dsp:sp>
    <dsp:sp modelId="{081BF327-49E5-D242-A79D-0F3B5F9FA498}">
      <dsp:nvSpPr>
        <dsp:cNvPr id="0" name=""/>
        <dsp:cNvSpPr/>
      </dsp:nvSpPr>
      <dsp:spPr>
        <a:xfrm>
          <a:off x="5258325" y="0"/>
          <a:ext cx="2382706" cy="2382706"/>
        </a:xfrm>
        <a:prstGeom prst="rect">
          <a:avLst/>
        </a:prstGeom>
        <a:solidFill>
          <a:schemeClr val="accent6">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4E2233-13AB-4245-9A10-B8F4F931367D}">
      <dsp:nvSpPr>
        <dsp:cNvPr id="0" name=""/>
        <dsp:cNvSpPr/>
      </dsp:nvSpPr>
      <dsp:spPr>
        <a:xfrm>
          <a:off x="5258325" y="0"/>
          <a:ext cx="238" cy="4765413"/>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630D5D-CA8A-DD41-8103-18B1DC603812}">
      <dsp:nvSpPr>
        <dsp:cNvPr id="0" name=""/>
        <dsp:cNvSpPr/>
      </dsp:nvSpPr>
      <dsp:spPr>
        <a:xfrm>
          <a:off x="5258325" y="2382706"/>
          <a:ext cx="2382706" cy="2382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i="0" kern="1200" dirty="0"/>
            <a:t>Scientific and Technological Advancements</a:t>
          </a:r>
          <a:endParaRPr lang="en-US" sz="1600" b="0" i="0" kern="1200" dirty="0"/>
        </a:p>
        <a:p>
          <a:pPr marL="0" lvl="0" indent="0" algn="l" defTabSz="711200">
            <a:lnSpc>
              <a:spcPct val="90000"/>
            </a:lnSpc>
            <a:spcBef>
              <a:spcPct val="0"/>
            </a:spcBef>
            <a:spcAft>
              <a:spcPct val="35000"/>
            </a:spcAft>
            <a:buNone/>
          </a:pPr>
          <a:r>
            <a:rPr lang="en-US" sz="1600" b="0" i="0" kern="1200" dirty="0"/>
            <a:t>AGI could accelerate research and development across various fields, solving problems that are currently beyond human capability.</a:t>
          </a:r>
          <a:endParaRPr lang="en-US" sz="1600" kern="1200" dirty="0"/>
        </a:p>
      </dsp:txBody>
      <dsp:txXfrm>
        <a:off x="5258325" y="2382706"/>
        <a:ext cx="2382706" cy="2382706"/>
      </dsp:txXfrm>
    </dsp:sp>
    <dsp:sp modelId="{8A3ACA0A-97E2-714F-BF65-00ABEE40BD19}">
      <dsp:nvSpPr>
        <dsp:cNvPr id="0" name=""/>
        <dsp:cNvSpPr/>
      </dsp:nvSpPr>
      <dsp:spPr>
        <a:xfrm>
          <a:off x="7642083" y="0"/>
          <a:ext cx="2382706" cy="2382706"/>
        </a:xfrm>
        <a:prstGeom prst="rect">
          <a:avLst/>
        </a:prstGeom>
        <a:solidFill>
          <a:srgbClr val="833CBA"/>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F459F9-2EFD-6B41-AA58-647BAD5D474D}">
      <dsp:nvSpPr>
        <dsp:cNvPr id="0" name=""/>
        <dsp:cNvSpPr/>
      </dsp:nvSpPr>
      <dsp:spPr>
        <a:xfrm>
          <a:off x="7642083" y="0"/>
          <a:ext cx="238" cy="4765413"/>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5F3B99-6EBA-D646-AB0A-14E2F778791C}">
      <dsp:nvSpPr>
        <dsp:cNvPr id="0" name=""/>
        <dsp:cNvSpPr/>
      </dsp:nvSpPr>
      <dsp:spPr>
        <a:xfrm>
          <a:off x="7642083" y="2382706"/>
          <a:ext cx="2382706" cy="2382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i="0" kern="1200" dirty="0"/>
            <a:t>Regulatory and Governance Issues</a:t>
          </a:r>
          <a:r>
            <a:rPr lang="en-US" sz="1700" b="0" i="0" kern="1200" dirty="0"/>
            <a:t> </a:t>
          </a:r>
        </a:p>
        <a:p>
          <a:pPr marL="0" lvl="0" indent="0" algn="l" defTabSz="755650">
            <a:lnSpc>
              <a:spcPct val="90000"/>
            </a:lnSpc>
            <a:spcBef>
              <a:spcPct val="0"/>
            </a:spcBef>
            <a:spcAft>
              <a:spcPct val="35000"/>
            </a:spcAft>
            <a:buNone/>
          </a:pPr>
          <a:r>
            <a:rPr lang="en-US" sz="1600" b="0" i="0" kern="1200" dirty="0"/>
            <a:t>Ensuring the safe and fair use of AGI will require new regulations and governance structures to address potential risks and ensure public trust.</a:t>
          </a:r>
          <a:endParaRPr lang="en-US" sz="1600" kern="1200" dirty="0"/>
        </a:p>
      </dsp:txBody>
      <dsp:txXfrm>
        <a:off x="7642083" y="2382706"/>
        <a:ext cx="2382706" cy="238270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PictureLineup">
  <dgm:title val=""/>
  <dgm:desc val=""/>
  <dgm:catLst>
    <dgm:cat type="picture" pri="19000"/>
    <dgm:cat type="pictureconvert" pri="19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3" destOrd="0"/>
        <dgm:cxn modelId="42" srcId="30" destId="41" srcOrd="0" destOrd="0"/>
      </dgm:cxnLst>
      <dgm:bg/>
      <dgm:whole/>
    </dgm:dataModel>
  </dgm:clrData>
  <dgm:layoutNode name="Name0">
    <dgm:varLst>
      <dgm:chMax/>
      <dgm:chPref/>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op="equ" val="65"/>
      <dgm:constr type="primFontSz" for="des" forName="Parent" refType="primFontSz" refFor="des" refForName="Parent" op="lte"/>
      <dgm:constr type="w" for="ch" forName="composite" refType="w"/>
      <dgm:constr type="h" for="ch" forName="composite" refType="h"/>
      <dgm:constr type="sp" refType="w" refFor="ch" refForName="composite" op="equ" fact="0"/>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h" fact="0.5"/>
              <dgm:constr type="h" for="ch" forName="Image" refType="w"/>
              <dgm:constr type="l" for="ch" forName="Accent" refType="w" fact="0"/>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if>
          <dgm:else name="Name6">
            <dgm:constrLst>
              <dgm:constr type="l" for="ch" forName="Image" refType="w" fact="0"/>
              <dgm:constr type="t" for="ch" forName="Image" refType="h" fact="0"/>
              <dgm:constr type="w" for="ch" forName="Image" refType="h" fact="0.5"/>
              <dgm:constr type="h" for="ch" forName="Image" refType="w"/>
              <dgm:constr type="r" for="ch" forName="Accent" refType="w"/>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else>
        </dgm:choose>
        <dgm:layoutNode name="Image" styleLbl="alignNode1">
          <dgm:alg type="sp"/>
          <dgm:shape xmlns:r="http://schemas.openxmlformats.org/officeDocument/2006/relationships" type="rect" r:blip="" blipPhldr="1">
            <dgm:adjLst/>
          </dgm:shape>
          <dgm:presOf/>
        </dgm:layoutNode>
        <dgm:layoutNode name="Accent" styleLbl="parChTrans1D1">
          <dgm:alg type="sp"/>
          <dgm:shape xmlns:r="http://schemas.openxmlformats.org/officeDocument/2006/relationships" type="line" r:blip="">
            <dgm:adjLst/>
          </dgm:shape>
          <dgm:presOf/>
        </dgm:layoutNode>
        <dgm:layoutNode name="Paren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6246FC-7635-3844-B0B4-BBB98F41E559}" type="datetimeFigureOut">
              <a:rPr lang="en-US" smtClean="0"/>
              <a:t>6/1/24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FA4733-BFEA-724D-9DC5-638028538485}" type="slidenum">
              <a:rPr lang="en-US" smtClean="0"/>
              <a:t>‹#›</a:t>
            </a:fld>
            <a:endParaRPr lang="en-US"/>
          </a:p>
        </p:txBody>
      </p:sp>
    </p:spTree>
    <p:extLst>
      <p:ext uri="{BB962C8B-B14F-4D97-AF65-F5344CB8AC3E}">
        <p14:creationId xmlns:p14="http://schemas.microsoft.com/office/powerpoint/2010/main" val="18781494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FA4733-BFEA-724D-9DC5-638028538485}" type="slidenum">
              <a:rPr lang="en-US" smtClean="0"/>
              <a:t>1</a:t>
            </a:fld>
            <a:endParaRPr lang="en-US"/>
          </a:p>
        </p:txBody>
      </p:sp>
    </p:spTree>
    <p:extLst>
      <p:ext uri="{BB962C8B-B14F-4D97-AF65-F5344CB8AC3E}">
        <p14:creationId xmlns:p14="http://schemas.microsoft.com/office/powerpoint/2010/main" val="2069326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highlight>
                  <a:srgbClr val="FFFFFF"/>
                </a:highlight>
                <a:latin typeface="Linux Libertine"/>
              </a:rPr>
              <a:t>EPSP: Excitatory postsynaptic potential</a:t>
            </a:r>
          </a:p>
          <a:p>
            <a:br>
              <a:rPr lang="en-US" dirty="0"/>
            </a:br>
            <a:endParaRPr lang="en-US" dirty="0"/>
          </a:p>
        </p:txBody>
      </p:sp>
      <p:sp>
        <p:nvSpPr>
          <p:cNvPr id="4" name="Slide Number Placeholder 3"/>
          <p:cNvSpPr>
            <a:spLocks noGrp="1"/>
          </p:cNvSpPr>
          <p:nvPr>
            <p:ph type="sldNum" sz="quarter" idx="5"/>
          </p:nvPr>
        </p:nvSpPr>
        <p:spPr/>
        <p:txBody>
          <a:bodyPr/>
          <a:lstStyle/>
          <a:p>
            <a:fld id="{49FA4733-BFEA-724D-9DC5-638028538485}" type="slidenum">
              <a:rPr lang="en-US" smtClean="0"/>
              <a:t>4</a:t>
            </a:fld>
            <a:endParaRPr lang="en-US"/>
          </a:p>
        </p:txBody>
      </p:sp>
    </p:spTree>
    <p:extLst>
      <p:ext uri="{BB962C8B-B14F-4D97-AF65-F5344CB8AC3E}">
        <p14:creationId xmlns:p14="http://schemas.microsoft.com/office/powerpoint/2010/main" val="516664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C8283-D3C3-8E05-0A04-901ADC9EDB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4035E5-9B37-55E0-4A05-2C4DECA678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98BADB-E8EA-CE4D-CE3F-F6DD91781F2D}"/>
              </a:ext>
            </a:extLst>
          </p:cNvPr>
          <p:cNvSpPr>
            <a:spLocks noGrp="1"/>
          </p:cNvSpPr>
          <p:nvPr>
            <p:ph type="dt" sz="half" idx="10"/>
          </p:nvPr>
        </p:nvSpPr>
        <p:spPr/>
        <p:txBody>
          <a:bodyPr/>
          <a:lstStyle/>
          <a:p>
            <a:fld id="{8F1957CF-498F-614E-A066-2E35C474E780}" type="datetime1">
              <a:rPr lang="en-US" smtClean="0"/>
              <a:t>6/1/24</a:t>
            </a:fld>
            <a:endParaRPr lang="en-US"/>
          </a:p>
        </p:txBody>
      </p:sp>
      <p:sp>
        <p:nvSpPr>
          <p:cNvPr id="5" name="Footer Placeholder 4">
            <a:extLst>
              <a:ext uri="{FF2B5EF4-FFF2-40B4-BE49-F238E27FC236}">
                <a16:creationId xmlns:a16="http://schemas.microsoft.com/office/drawing/2014/main" id="{B85D0054-8B48-7EC7-1FB3-8FE6582B69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B8EF79-455C-6615-6060-AD15731C4C31}"/>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3730998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27D5F-75CD-D06C-2524-AF036CBF806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F96973-D747-6A01-AB42-3C56E916DF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FED460-56D5-8355-975D-9AE81D9AD8F8}"/>
              </a:ext>
            </a:extLst>
          </p:cNvPr>
          <p:cNvSpPr>
            <a:spLocks noGrp="1"/>
          </p:cNvSpPr>
          <p:nvPr>
            <p:ph type="dt" sz="half" idx="10"/>
          </p:nvPr>
        </p:nvSpPr>
        <p:spPr/>
        <p:txBody>
          <a:bodyPr/>
          <a:lstStyle/>
          <a:p>
            <a:fld id="{5BFE84D1-A8F5-3948-8C4E-AA98C46A049A}" type="datetime1">
              <a:rPr lang="en-US" smtClean="0"/>
              <a:t>6/1/24</a:t>
            </a:fld>
            <a:endParaRPr lang="en-US"/>
          </a:p>
        </p:txBody>
      </p:sp>
      <p:sp>
        <p:nvSpPr>
          <p:cNvPr id="5" name="Footer Placeholder 4">
            <a:extLst>
              <a:ext uri="{FF2B5EF4-FFF2-40B4-BE49-F238E27FC236}">
                <a16:creationId xmlns:a16="http://schemas.microsoft.com/office/drawing/2014/main" id="{F072EDC6-B8DA-A571-E265-BF33119B0C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51ED9E-9504-A037-8B5F-DC5CD8EDC4C1}"/>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4093436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D92884-E312-82D7-8DE1-33701035F9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66A4B9-B9DB-DD55-5CC0-038A04FC5C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C4F6F0-4454-2120-9F98-551DBE952DFC}"/>
              </a:ext>
            </a:extLst>
          </p:cNvPr>
          <p:cNvSpPr>
            <a:spLocks noGrp="1"/>
          </p:cNvSpPr>
          <p:nvPr>
            <p:ph type="dt" sz="half" idx="10"/>
          </p:nvPr>
        </p:nvSpPr>
        <p:spPr/>
        <p:txBody>
          <a:bodyPr/>
          <a:lstStyle/>
          <a:p>
            <a:fld id="{C723E680-0C54-AD41-902F-5597568A1398}" type="datetime1">
              <a:rPr lang="en-US" smtClean="0"/>
              <a:t>6/1/24</a:t>
            </a:fld>
            <a:endParaRPr lang="en-US"/>
          </a:p>
        </p:txBody>
      </p:sp>
      <p:sp>
        <p:nvSpPr>
          <p:cNvPr id="5" name="Footer Placeholder 4">
            <a:extLst>
              <a:ext uri="{FF2B5EF4-FFF2-40B4-BE49-F238E27FC236}">
                <a16:creationId xmlns:a16="http://schemas.microsoft.com/office/drawing/2014/main" id="{C0B11EA0-3678-3D9E-6A10-09B7CCF46F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69BC42-9CBC-A46F-3E88-E785E1304F7C}"/>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6199536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wo column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655" y="1728000"/>
            <a:ext cx="5580000" cy="4734000"/>
          </a:xfrm>
        </p:spPr>
        <p:txBody>
          <a:bodyPr rIns="91440">
            <a:normAutofit/>
          </a:bodyPr>
          <a:lstStyle>
            <a:lvl1pPr marL="228589" indent="-228589">
              <a:spcBef>
                <a:spcPts val="900"/>
              </a:spcBef>
              <a:buFont typeface="Wingdings" pitchFamily="2" charset="2"/>
              <a:buChar char="§"/>
              <a:defRPr sz="2400" baseline="0">
                <a:solidFill>
                  <a:schemeClr val="tx2"/>
                </a:solidFill>
              </a:defRPr>
            </a:lvl1pPr>
            <a:lvl2pPr marL="457178" indent="-228589">
              <a:spcBef>
                <a:spcPts val="0"/>
              </a:spcBef>
              <a:defRPr sz="2200" baseline="0">
                <a:solidFill>
                  <a:schemeClr val="tx2"/>
                </a:solidFill>
              </a:defRPr>
            </a:lvl2pPr>
            <a:lvl3pPr marL="685766" indent="-228589">
              <a:spcBef>
                <a:spcPts val="0"/>
              </a:spcBef>
              <a:buFont typeface="Wingdings" pitchFamily="2" charset="2"/>
              <a:buChar char="§"/>
              <a:defRPr sz="2000" baseline="0">
                <a:solidFill>
                  <a:schemeClr val="tx2"/>
                </a:solidFill>
              </a:defRPr>
            </a:lvl3pPr>
            <a:lvl4pPr>
              <a:defRPr sz="1600">
                <a:solidFill>
                  <a:schemeClr val="tx2"/>
                </a:solidFill>
              </a:defRPr>
            </a:lvl4pPr>
            <a:lvl5pPr>
              <a:defRPr sz="1600">
                <a:solidFill>
                  <a:schemeClr val="tx2"/>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6126517" y="1728000"/>
            <a:ext cx="5580000" cy="4720611"/>
          </a:xfrm>
        </p:spPr>
        <p:txBody>
          <a:bodyPr>
            <a:normAutofit/>
          </a:bodyPr>
          <a:lstStyle>
            <a:lvl1pPr marL="228589" indent="-228589">
              <a:spcBef>
                <a:spcPts val="900"/>
              </a:spcBef>
              <a:buFont typeface="Wingdings" pitchFamily="2" charset="2"/>
              <a:buChar char="§"/>
              <a:defRPr sz="2400" baseline="0">
                <a:solidFill>
                  <a:schemeClr val="tx2"/>
                </a:solidFill>
              </a:defRPr>
            </a:lvl1pPr>
            <a:lvl2pPr marL="457178" indent="-228589">
              <a:spcBef>
                <a:spcPts val="0"/>
              </a:spcBef>
              <a:defRPr sz="2200" baseline="0">
                <a:solidFill>
                  <a:schemeClr val="tx2"/>
                </a:solidFill>
              </a:defRPr>
            </a:lvl2pPr>
            <a:lvl3pPr marL="685766" indent="-228589">
              <a:spcBef>
                <a:spcPts val="0"/>
              </a:spcBef>
              <a:buFont typeface="Wingdings" pitchFamily="2" charset="2"/>
              <a:buChar char="§"/>
              <a:defRPr sz="2000" baseline="0">
                <a:solidFill>
                  <a:schemeClr val="tx2"/>
                </a:solidFill>
              </a:defRPr>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5" name="Title 10"/>
          <p:cNvSpPr>
            <a:spLocks noGrp="1"/>
          </p:cNvSpPr>
          <p:nvPr>
            <p:ph type="title"/>
          </p:nvPr>
        </p:nvSpPr>
        <p:spPr>
          <a:xfrm>
            <a:off x="456656" y="300859"/>
            <a:ext cx="11248513" cy="914400"/>
          </a:xfrm>
          <a:prstGeom prst="rect">
            <a:avLst/>
          </a:prstGeom>
        </p:spPr>
        <p:txBody>
          <a:bodyPr lIns="0" tIns="0" rIns="0" bIns="0" anchor="ctr" anchorCtr="0"/>
          <a:lstStyle>
            <a:lvl1pPr algn="ctr">
              <a:defRPr sz="3000" baseline="0">
                <a:solidFill>
                  <a:srgbClr val="00B0F0"/>
                </a:solidFill>
              </a:defRPr>
            </a:lvl1pPr>
          </a:lstStyle>
          <a:p>
            <a:r>
              <a:rPr lang="en-US" dirty="0"/>
              <a:t>Click to edit Master title style</a:t>
            </a:r>
          </a:p>
        </p:txBody>
      </p:sp>
    </p:spTree>
    <p:extLst>
      <p:ext uri="{BB962C8B-B14F-4D97-AF65-F5344CB8AC3E}">
        <p14:creationId xmlns:p14="http://schemas.microsoft.com/office/powerpoint/2010/main" val="1901105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p>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476113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EE414-D2B3-B40C-E344-085DBCEA6C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755DBD-8DFD-42DC-12A5-297B1AC2FD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733D64-AF6A-AA07-C761-7226ACEB5D54}"/>
              </a:ext>
            </a:extLst>
          </p:cNvPr>
          <p:cNvSpPr>
            <a:spLocks noGrp="1"/>
          </p:cNvSpPr>
          <p:nvPr>
            <p:ph type="dt" sz="half" idx="10"/>
          </p:nvPr>
        </p:nvSpPr>
        <p:spPr/>
        <p:txBody>
          <a:bodyPr/>
          <a:lstStyle/>
          <a:p>
            <a:fld id="{4957D126-A57A-9842-BF14-A38A764CDF6D}" type="datetime1">
              <a:rPr lang="en-US" smtClean="0"/>
              <a:t>6/1/24</a:t>
            </a:fld>
            <a:endParaRPr lang="en-US"/>
          </a:p>
        </p:txBody>
      </p:sp>
      <p:sp>
        <p:nvSpPr>
          <p:cNvPr id="5" name="Footer Placeholder 4">
            <a:extLst>
              <a:ext uri="{FF2B5EF4-FFF2-40B4-BE49-F238E27FC236}">
                <a16:creationId xmlns:a16="http://schemas.microsoft.com/office/drawing/2014/main" id="{FF64AB35-EAB6-2DFD-2A4C-786DC2E087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6FD17B-93E7-3F40-F91C-C7509F99294D}"/>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4161873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419A7-78B2-2DA0-3C42-6BF9A61064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6F9EC6-A4AA-96BC-7F10-CEC86DD56E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D9A2BA-57BD-2A3F-13CC-2D23BFF2877E}"/>
              </a:ext>
            </a:extLst>
          </p:cNvPr>
          <p:cNvSpPr>
            <a:spLocks noGrp="1"/>
          </p:cNvSpPr>
          <p:nvPr>
            <p:ph type="dt" sz="half" idx="10"/>
          </p:nvPr>
        </p:nvSpPr>
        <p:spPr/>
        <p:txBody>
          <a:bodyPr/>
          <a:lstStyle/>
          <a:p>
            <a:fld id="{9425FC2A-5C03-8E4F-B4EB-A08AD91939FC}" type="datetime1">
              <a:rPr lang="en-US" smtClean="0"/>
              <a:t>6/1/24</a:t>
            </a:fld>
            <a:endParaRPr lang="en-US"/>
          </a:p>
        </p:txBody>
      </p:sp>
      <p:sp>
        <p:nvSpPr>
          <p:cNvPr id="5" name="Footer Placeholder 4">
            <a:extLst>
              <a:ext uri="{FF2B5EF4-FFF2-40B4-BE49-F238E27FC236}">
                <a16:creationId xmlns:a16="http://schemas.microsoft.com/office/drawing/2014/main" id="{D51A26D4-3944-4DB8-ED23-9D322D1D35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8D66A5-05B8-8FFE-B07A-348E1DFF5232}"/>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84574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1B843-10E1-5EF4-E34D-7135F27D96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03CB16-9BC7-EE42-096D-057E71E7C8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36E813-F0F8-C5BF-0923-5EC0DBACD0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9A07884-C0B7-4DCC-B2DA-A732C2F6696F}"/>
              </a:ext>
            </a:extLst>
          </p:cNvPr>
          <p:cNvSpPr>
            <a:spLocks noGrp="1"/>
          </p:cNvSpPr>
          <p:nvPr>
            <p:ph type="dt" sz="half" idx="10"/>
          </p:nvPr>
        </p:nvSpPr>
        <p:spPr/>
        <p:txBody>
          <a:bodyPr/>
          <a:lstStyle/>
          <a:p>
            <a:fld id="{0774E4BC-D688-1340-99FD-981767A653AB}" type="datetime1">
              <a:rPr lang="en-US" smtClean="0"/>
              <a:t>6/1/24</a:t>
            </a:fld>
            <a:endParaRPr lang="en-US"/>
          </a:p>
        </p:txBody>
      </p:sp>
      <p:sp>
        <p:nvSpPr>
          <p:cNvPr id="6" name="Footer Placeholder 5">
            <a:extLst>
              <a:ext uri="{FF2B5EF4-FFF2-40B4-BE49-F238E27FC236}">
                <a16:creationId xmlns:a16="http://schemas.microsoft.com/office/drawing/2014/main" id="{721CEF76-F6DA-C765-B5F1-A74C89E6D4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70059D-6824-FA14-69EE-F8C22B8736EB}"/>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1953952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9114C-76E8-6F85-82EF-89126506EF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EA38D65-ACAF-D077-8D11-0BFC144180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CD27C8-F3BA-5350-B812-0433508E9A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DC9B8D-6C61-8BD1-2821-40C758F3DF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E3B28A-0030-E114-92EE-A93B7DD0CE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7AA334-1748-0623-A4F0-05A1AC36C261}"/>
              </a:ext>
            </a:extLst>
          </p:cNvPr>
          <p:cNvSpPr>
            <a:spLocks noGrp="1"/>
          </p:cNvSpPr>
          <p:nvPr>
            <p:ph type="dt" sz="half" idx="10"/>
          </p:nvPr>
        </p:nvSpPr>
        <p:spPr/>
        <p:txBody>
          <a:bodyPr/>
          <a:lstStyle/>
          <a:p>
            <a:fld id="{2710CDDE-4F55-0B43-87CA-92C260F9EEE3}" type="datetime1">
              <a:rPr lang="en-US" smtClean="0"/>
              <a:t>6/1/24</a:t>
            </a:fld>
            <a:endParaRPr lang="en-US"/>
          </a:p>
        </p:txBody>
      </p:sp>
      <p:sp>
        <p:nvSpPr>
          <p:cNvPr id="8" name="Footer Placeholder 7">
            <a:extLst>
              <a:ext uri="{FF2B5EF4-FFF2-40B4-BE49-F238E27FC236}">
                <a16:creationId xmlns:a16="http://schemas.microsoft.com/office/drawing/2014/main" id="{E5001CD9-BA1B-5AD6-84D6-199CDAE676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A8CF1C8-CB48-6DBA-26AC-0BE9EEA69FF1}"/>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214767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F4F38-A69F-6F26-CBC5-AB42577070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67CD53-77EF-23B6-52E4-EC1ABF2550CE}"/>
              </a:ext>
            </a:extLst>
          </p:cNvPr>
          <p:cNvSpPr>
            <a:spLocks noGrp="1"/>
          </p:cNvSpPr>
          <p:nvPr>
            <p:ph type="dt" sz="half" idx="10"/>
          </p:nvPr>
        </p:nvSpPr>
        <p:spPr/>
        <p:txBody>
          <a:bodyPr/>
          <a:lstStyle/>
          <a:p>
            <a:fld id="{3AC77CF8-F062-144D-91D5-C40E592C9853}" type="datetime1">
              <a:rPr lang="en-US" smtClean="0"/>
              <a:t>6/1/24</a:t>
            </a:fld>
            <a:endParaRPr lang="en-US"/>
          </a:p>
        </p:txBody>
      </p:sp>
      <p:sp>
        <p:nvSpPr>
          <p:cNvPr id="4" name="Footer Placeholder 3">
            <a:extLst>
              <a:ext uri="{FF2B5EF4-FFF2-40B4-BE49-F238E27FC236}">
                <a16:creationId xmlns:a16="http://schemas.microsoft.com/office/drawing/2014/main" id="{79CBCA0B-EB18-59D2-77DC-0B7BD326F4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8C7D28C-5006-17D3-F1FE-3AEF7538C5AE}"/>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4029353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6F9CD3-3C78-72FF-DC9C-26DD12537752}"/>
              </a:ext>
            </a:extLst>
          </p:cNvPr>
          <p:cNvSpPr>
            <a:spLocks noGrp="1"/>
          </p:cNvSpPr>
          <p:nvPr>
            <p:ph type="dt" sz="half" idx="10"/>
          </p:nvPr>
        </p:nvSpPr>
        <p:spPr/>
        <p:txBody>
          <a:bodyPr/>
          <a:lstStyle/>
          <a:p>
            <a:fld id="{1D325259-F52B-E140-BA2C-0E3B3D44AA82}" type="datetime1">
              <a:rPr lang="en-US" smtClean="0"/>
              <a:t>6/1/24</a:t>
            </a:fld>
            <a:endParaRPr lang="en-US"/>
          </a:p>
        </p:txBody>
      </p:sp>
      <p:sp>
        <p:nvSpPr>
          <p:cNvPr id="3" name="Footer Placeholder 2">
            <a:extLst>
              <a:ext uri="{FF2B5EF4-FFF2-40B4-BE49-F238E27FC236}">
                <a16:creationId xmlns:a16="http://schemas.microsoft.com/office/drawing/2014/main" id="{683425F4-9692-5B8E-2412-0CE77BB855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CCDE99A-DC44-81B2-6345-83D4C44180B6}"/>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3976413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2D927-F403-E1F9-4420-A0B96E1F99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965290-64A3-3E03-24C5-F47BF98320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CD58D4-8131-C221-995D-5033929298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74C7E0-88F2-9054-D149-912FE726C703}"/>
              </a:ext>
            </a:extLst>
          </p:cNvPr>
          <p:cNvSpPr>
            <a:spLocks noGrp="1"/>
          </p:cNvSpPr>
          <p:nvPr>
            <p:ph type="dt" sz="half" idx="10"/>
          </p:nvPr>
        </p:nvSpPr>
        <p:spPr/>
        <p:txBody>
          <a:bodyPr/>
          <a:lstStyle/>
          <a:p>
            <a:fld id="{9C3D62E2-F906-304E-8A2B-5B157E45B4C1}" type="datetime1">
              <a:rPr lang="en-US" smtClean="0"/>
              <a:t>6/1/24</a:t>
            </a:fld>
            <a:endParaRPr lang="en-US"/>
          </a:p>
        </p:txBody>
      </p:sp>
      <p:sp>
        <p:nvSpPr>
          <p:cNvPr id="6" name="Footer Placeholder 5">
            <a:extLst>
              <a:ext uri="{FF2B5EF4-FFF2-40B4-BE49-F238E27FC236}">
                <a16:creationId xmlns:a16="http://schemas.microsoft.com/office/drawing/2014/main" id="{70192D72-0D0A-8829-BCA0-7750FD3AC2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E94BCE-AEFA-00E0-EBE9-64E639ED0EB5}"/>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2570022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24858-3BF9-36AF-1D37-27D4923386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4C0BD2-1F93-92D7-758C-79F0140B35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B95B53E-3714-0F4D-6ECF-5F96FD836C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C9ED14-43BA-BA3B-ADB4-5C8C7F14913E}"/>
              </a:ext>
            </a:extLst>
          </p:cNvPr>
          <p:cNvSpPr>
            <a:spLocks noGrp="1"/>
          </p:cNvSpPr>
          <p:nvPr>
            <p:ph type="dt" sz="half" idx="10"/>
          </p:nvPr>
        </p:nvSpPr>
        <p:spPr/>
        <p:txBody>
          <a:bodyPr/>
          <a:lstStyle/>
          <a:p>
            <a:fld id="{F90A5B0D-7BBE-2A4D-88CD-2CC553FE79B5}" type="datetime1">
              <a:rPr lang="en-US" smtClean="0"/>
              <a:t>6/1/24</a:t>
            </a:fld>
            <a:endParaRPr lang="en-US"/>
          </a:p>
        </p:txBody>
      </p:sp>
      <p:sp>
        <p:nvSpPr>
          <p:cNvPr id="6" name="Footer Placeholder 5">
            <a:extLst>
              <a:ext uri="{FF2B5EF4-FFF2-40B4-BE49-F238E27FC236}">
                <a16:creationId xmlns:a16="http://schemas.microsoft.com/office/drawing/2014/main" id="{DDEE0BB5-3E2E-7F34-3353-D0897D2CF6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3CC4AA-1F9A-FB96-11B4-3BEA06AA4882}"/>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648161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4ED1B2-DFD9-E8F3-2D96-D167C9FA5B6C}"/>
              </a:ext>
            </a:extLst>
          </p:cNvPr>
          <p:cNvSpPr>
            <a:spLocks noGrp="1"/>
          </p:cNvSpPr>
          <p:nvPr>
            <p:ph type="title"/>
          </p:nvPr>
        </p:nvSpPr>
        <p:spPr>
          <a:xfrm>
            <a:off x="838200" y="365125"/>
            <a:ext cx="10515600" cy="85999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5C09F4-137D-B724-D05A-F951D0F4C182}"/>
              </a:ext>
            </a:extLst>
          </p:cNvPr>
          <p:cNvSpPr>
            <a:spLocks noGrp="1"/>
          </p:cNvSpPr>
          <p:nvPr>
            <p:ph type="body" idx="1"/>
          </p:nvPr>
        </p:nvSpPr>
        <p:spPr>
          <a:xfrm>
            <a:off x="838200" y="1411550"/>
            <a:ext cx="10515600" cy="476541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DEC7494-B846-1FD6-D49C-D70BFFCB47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4ED78D-CC40-4949-99F0-D5134C350190}" type="datetime1">
              <a:rPr lang="en-US" smtClean="0"/>
              <a:t>6/1/24</a:t>
            </a:fld>
            <a:endParaRPr lang="en-US"/>
          </a:p>
        </p:txBody>
      </p:sp>
      <p:sp>
        <p:nvSpPr>
          <p:cNvPr id="5" name="Footer Placeholder 4">
            <a:extLst>
              <a:ext uri="{FF2B5EF4-FFF2-40B4-BE49-F238E27FC236}">
                <a16:creationId xmlns:a16="http://schemas.microsoft.com/office/drawing/2014/main" id="{27A8721B-2B00-D2F0-602A-D2B5F6E1F8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FB5B735-70EF-43EB-80F7-37CA9CE63C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96BD6A-8100-CD47-AEB4-E9E70B99D7B8}" type="slidenum">
              <a:rPr lang="en-US" smtClean="0"/>
              <a:t>‹#›</a:t>
            </a:fld>
            <a:endParaRPr lang="en-US"/>
          </a:p>
        </p:txBody>
      </p:sp>
      <p:grpSp>
        <p:nvGrpSpPr>
          <p:cNvPr id="10" name="Group 9">
            <a:extLst>
              <a:ext uri="{FF2B5EF4-FFF2-40B4-BE49-F238E27FC236}">
                <a16:creationId xmlns:a16="http://schemas.microsoft.com/office/drawing/2014/main" id="{434DBE75-5AA3-3502-54B2-5A5245DBC4E7}"/>
              </a:ext>
            </a:extLst>
          </p:cNvPr>
          <p:cNvGrpSpPr/>
          <p:nvPr userDrawn="1"/>
        </p:nvGrpSpPr>
        <p:grpSpPr>
          <a:xfrm>
            <a:off x="-1" y="-17928"/>
            <a:ext cx="12192001" cy="154454"/>
            <a:chOff x="-1" y="-3870"/>
            <a:chExt cx="12757215" cy="368995"/>
          </a:xfrm>
        </p:grpSpPr>
        <p:sp>
          <p:nvSpPr>
            <p:cNvPr id="7" name="Rectangle 6">
              <a:extLst>
                <a:ext uri="{FF2B5EF4-FFF2-40B4-BE49-F238E27FC236}">
                  <a16:creationId xmlns:a16="http://schemas.microsoft.com/office/drawing/2014/main" id="{775E3A16-9215-FF67-116F-5E8A2EF5C816}"/>
                </a:ext>
              </a:extLst>
            </p:cNvPr>
            <p:cNvSpPr/>
            <p:nvPr userDrawn="1"/>
          </p:nvSpPr>
          <p:spPr>
            <a:xfrm>
              <a:off x="-1" y="0"/>
              <a:ext cx="4252405" cy="36512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748F848-3A08-F96D-ED42-1239F0620F5F}"/>
                </a:ext>
              </a:extLst>
            </p:cNvPr>
            <p:cNvSpPr/>
            <p:nvPr userDrawn="1"/>
          </p:nvSpPr>
          <p:spPr>
            <a:xfrm>
              <a:off x="4252404" y="0"/>
              <a:ext cx="4252405" cy="365125"/>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3CB4BBF-6B55-DBAC-1033-BC345CB42B00}"/>
                </a:ext>
              </a:extLst>
            </p:cNvPr>
            <p:cNvSpPr/>
            <p:nvPr userDrawn="1"/>
          </p:nvSpPr>
          <p:spPr>
            <a:xfrm>
              <a:off x="8504809" y="-3870"/>
              <a:ext cx="4252405" cy="36512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Rectangle 10">
            <a:extLst>
              <a:ext uri="{FF2B5EF4-FFF2-40B4-BE49-F238E27FC236}">
                <a16:creationId xmlns:a16="http://schemas.microsoft.com/office/drawing/2014/main" id="{BE8442B5-F089-E797-443D-DA26EED38751}"/>
              </a:ext>
            </a:extLst>
          </p:cNvPr>
          <p:cNvSpPr/>
          <p:nvPr userDrawn="1"/>
        </p:nvSpPr>
        <p:spPr>
          <a:xfrm>
            <a:off x="0" y="3206338"/>
            <a:ext cx="169333" cy="365166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125244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6" r:id="rId13"/>
  </p:sldLayoutIdLst>
  <p:hf sldNum="0" hdr="0" ftr="0" dt="0"/>
  <p:txStyles>
    <p:titleStyle>
      <a:lvl1pPr algn="l" defTabSz="914400" rtl="0" eaLnBrk="1" latinLnBrk="0" hangingPunct="1">
        <a:lnSpc>
          <a:spcPct val="90000"/>
        </a:lnSpc>
        <a:spcBef>
          <a:spcPct val="0"/>
        </a:spcBef>
        <a:buNone/>
        <a:defRPr sz="4000" b="1" kern="1200">
          <a:solidFill>
            <a:srgbClr val="0070C0"/>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stop.ai/quotes" TargetMode="Externa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Layout" Target="../diagrams/layout2.xml"/><Relationship Id="rId7" Type="http://schemas.openxmlformats.org/officeDocument/2006/relationships/image" Target="../media/image21.png"/><Relationship Id="rId12" Type="http://schemas.openxmlformats.org/officeDocument/2006/relationships/image" Target="../media/image20.sv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image" Target="../media/image19.png"/><Relationship Id="rId5" Type="http://schemas.openxmlformats.org/officeDocument/2006/relationships/diagramColors" Target="../diagrams/colors2.xml"/><Relationship Id="rId10" Type="http://schemas.openxmlformats.org/officeDocument/2006/relationships/image" Target="../media/image24.png"/><Relationship Id="rId4" Type="http://schemas.openxmlformats.org/officeDocument/2006/relationships/diagramQuickStyle" Target="../diagrams/quickStyle2.xml"/><Relationship Id="rId9"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hyperlink" Target="https://www.pngall.com/robot-png/download/22238" TargetMode="External"/><Relationship Id="rId7" Type="http://schemas.openxmlformats.org/officeDocument/2006/relationships/image" Target="../media/image20.sv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hyperlink" Target="https://pngimg.com/download/86579" TargetMode="Externa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1.jpeg"/><Relationship Id="rId3" Type="http://schemas.openxmlformats.org/officeDocument/2006/relationships/hyperlink" Target="mailto:youtube.com/@asimmunawar" TargetMode="External"/><Relationship Id="rId7" Type="http://schemas.openxmlformats.org/officeDocument/2006/relationships/image" Target="../media/image28.png"/><Relationship Id="rId12" Type="http://schemas.openxmlformats.org/officeDocument/2006/relationships/image" Target="../media/image20.sv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hyperlink" Target="https://asimmunawar.github.io/" TargetMode="External"/><Relationship Id="rId11" Type="http://schemas.openxmlformats.org/officeDocument/2006/relationships/image" Target="../media/image19.png"/><Relationship Id="rId5" Type="http://schemas.openxmlformats.org/officeDocument/2006/relationships/hyperlink" Target="https://www.youtube.com/redirect?event=channel_description&amp;redir_token=QUFFLUhqbkJLdWMwVXpXc3F5WGVCcnctZjdNLVFlenRpUXxBQ3Jtc0trd3N3eF9zbmRuS1BObEZkb2tSbjBDSExDNlNKM3NqakRJN1VpRTEtWTNPVERjT1BmSVJMSjVLTDY2N0g2cWlVZi1GajBrTFkxOHdQUExLUmZoZ21qOXdvZUNveHFjalR2UDBRUGNrX0dGdlcwOGEwZw&amp;q=https%3A%2F%2Fwww.linkedin.com%2Fin%2Fasimmunawar%2F" TargetMode="External"/><Relationship Id="rId10" Type="http://schemas.openxmlformats.org/officeDocument/2006/relationships/image" Target="../media/image31.png"/><Relationship Id="rId4" Type="http://schemas.openxmlformats.org/officeDocument/2006/relationships/hyperlink" Target="https://www.youtube.com/redirect?event=channel_description&amp;redir_token=QUFFLUhqa2NUaUs0RDA1MFFBSlN3VWYycllaaXMtQy16Z3xBQ3Jtc0ttVVBzVTVjZ3VCRXRfaFppdE5xaWhJbXNHeVVNTFpqVXdqakdaV29EeXZROGFxYkp6N01LdFB5NjdObjN3a1prbXhiOXJzS0N0UEhQY3FRZk8tTlcxQVc1ak1aRUdtYjR6NGJPWGthRFF6cnZLNEViUQ&amp;q=https%3A%2F%2Fx.com%2Fasimunawar" TargetMode="External"/><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hyperlink" Target="https://www.science.org/doi/10.1126/science.ado7069" TargetMode="External"/><Relationship Id="rId2" Type="http://schemas.openxmlformats.org/officeDocument/2006/relationships/hyperlink" Target="https://arxiv.org/abs/2311.02462"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hyperlink" Target="https://svgsilh.com/9c27b0/image/2099120.html" TargetMode="External"/><Relationship Id="rId3" Type="http://schemas.openxmlformats.org/officeDocument/2006/relationships/hyperlink" Target="https://pngimg.com/download/28606" TargetMode="External"/><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www.pngall.com/flight-png/" TargetMode="External"/><Relationship Id="rId10" Type="http://schemas.openxmlformats.org/officeDocument/2006/relationships/hyperlink" Target="https://philosophicaldisquisitions.blogspot.com/2018/09/artificial-intelligence-and.html" TargetMode="External"/><Relationship Id="rId4" Type="http://schemas.openxmlformats.org/officeDocument/2006/relationships/image" Target="../media/image4.png"/><Relationship Id="rId9"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hyperlink" Target="https://openbooks.lib.msu.edu/neuroscience/chapter/synapse-structur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publicdomainpictures.net/en/view-image.php?image=268502&amp;picture=philosopher-thinking" TargetMode="External"/><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hyperlink" Target="https://www.pikist.com/free-photo-spssd" TargetMode="External"/><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A4CB1-369D-9574-5E41-65598C3FEDCE}"/>
              </a:ext>
            </a:extLst>
          </p:cNvPr>
          <p:cNvSpPr>
            <a:spLocks noGrp="1"/>
          </p:cNvSpPr>
          <p:nvPr>
            <p:ph type="ctrTitle"/>
          </p:nvPr>
        </p:nvSpPr>
        <p:spPr>
          <a:xfrm>
            <a:off x="789740" y="671456"/>
            <a:ext cx="9772094" cy="1270360"/>
          </a:xfrm>
        </p:spPr>
        <p:txBody>
          <a:bodyPr>
            <a:noAutofit/>
          </a:bodyPr>
          <a:lstStyle/>
          <a:p>
            <a:pPr algn="l"/>
            <a:r>
              <a:rPr lang="en-US" sz="6600" dirty="0">
                <a:solidFill>
                  <a:schemeClr val="accent1">
                    <a:lumMod val="75000"/>
                  </a:schemeClr>
                </a:solidFill>
                <a:latin typeface="Arial Black" panose="020B0604020202020204" pitchFamily="34" charset="0"/>
                <a:cs typeface="Arial Black" panose="020B0604020202020204" pitchFamily="34" charset="0"/>
              </a:rPr>
              <a:t>AGI</a:t>
            </a:r>
            <a:br>
              <a:rPr lang="en-US" sz="4400" dirty="0">
                <a:solidFill>
                  <a:schemeClr val="accent1">
                    <a:lumMod val="75000"/>
                  </a:schemeClr>
                </a:solidFill>
                <a:latin typeface="Arial Black" panose="020B0604020202020204" pitchFamily="34" charset="0"/>
                <a:cs typeface="Arial Black" panose="020B0604020202020204" pitchFamily="34" charset="0"/>
              </a:rPr>
            </a:br>
            <a:r>
              <a:rPr lang="en-US" sz="4400" dirty="0">
                <a:solidFill>
                  <a:schemeClr val="accent5"/>
                </a:solidFill>
                <a:latin typeface="Arial Black" panose="020B0604020202020204" pitchFamily="34" charset="0"/>
                <a:cs typeface="Arial Black" panose="020B0604020202020204" pitchFamily="34" charset="0"/>
              </a:rPr>
              <a:t>Artificial General Intelligence</a:t>
            </a:r>
          </a:p>
        </p:txBody>
      </p:sp>
      <p:sp>
        <p:nvSpPr>
          <p:cNvPr id="17" name="TextBox 16">
            <a:extLst>
              <a:ext uri="{FF2B5EF4-FFF2-40B4-BE49-F238E27FC236}">
                <a16:creationId xmlns:a16="http://schemas.microsoft.com/office/drawing/2014/main" id="{213CD671-3A2C-C4B1-E25F-CCC9E766B15C}"/>
              </a:ext>
            </a:extLst>
          </p:cNvPr>
          <p:cNvSpPr txBox="1"/>
          <p:nvPr/>
        </p:nvSpPr>
        <p:spPr>
          <a:xfrm>
            <a:off x="8272885" y="6037397"/>
            <a:ext cx="2705164" cy="584775"/>
          </a:xfrm>
          <a:prstGeom prst="rect">
            <a:avLst/>
          </a:prstGeom>
          <a:noFill/>
        </p:spPr>
        <p:txBody>
          <a:bodyPr wrap="none" rtlCol="0">
            <a:spAutoFit/>
          </a:bodyPr>
          <a:lstStyle/>
          <a:p>
            <a:r>
              <a:rPr lang="en-US" sz="3200" dirty="0">
                <a:solidFill>
                  <a:schemeClr val="tx1">
                    <a:lumMod val="65000"/>
                    <a:lumOff val="35000"/>
                  </a:schemeClr>
                </a:solidFill>
              </a:rPr>
              <a:t>Asim Munawar</a:t>
            </a:r>
          </a:p>
        </p:txBody>
      </p:sp>
      <p:sp>
        <p:nvSpPr>
          <p:cNvPr id="3" name="TextBox 2">
            <a:extLst>
              <a:ext uri="{FF2B5EF4-FFF2-40B4-BE49-F238E27FC236}">
                <a16:creationId xmlns:a16="http://schemas.microsoft.com/office/drawing/2014/main" id="{0662D91C-0842-F7A3-8FC7-C865CCDD1982}"/>
              </a:ext>
            </a:extLst>
          </p:cNvPr>
          <p:cNvSpPr txBox="1"/>
          <p:nvPr/>
        </p:nvSpPr>
        <p:spPr>
          <a:xfrm>
            <a:off x="868251" y="2117540"/>
            <a:ext cx="6130755" cy="2862322"/>
          </a:xfrm>
          <a:prstGeom prst="rect">
            <a:avLst/>
          </a:prstGeom>
          <a:noFill/>
        </p:spPr>
        <p:txBody>
          <a:bodyPr wrap="square" rtlCol="0">
            <a:spAutoFit/>
          </a:bodyPr>
          <a:lstStyle/>
          <a:p>
            <a:pPr marL="457200" indent="-457200">
              <a:buFont typeface="System Font Regular"/>
              <a:buChar char="-"/>
            </a:pPr>
            <a:r>
              <a:rPr lang="en-US" sz="3600" dirty="0">
                <a:solidFill>
                  <a:schemeClr val="accent1">
                    <a:lumMod val="40000"/>
                    <a:lumOff val="60000"/>
                  </a:schemeClr>
                </a:solidFill>
                <a:latin typeface="Arial" panose="020B0604020202020204" pitchFamily="34" charset="0"/>
                <a:cs typeface="Arial" panose="020B0604020202020204" pitchFamily="34" charset="0"/>
              </a:rPr>
              <a:t>What is AGI?</a:t>
            </a:r>
          </a:p>
          <a:p>
            <a:pPr marL="457200" indent="-457200">
              <a:buFont typeface="System Font Regular"/>
              <a:buChar char="-"/>
            </a:pPr>
            <a:r>
              <a:rPr lang="en-US" sz="3600" dirty="0">
                <a:solidFill>
                  <a:schemeClr val="accent1">
                    <a:lumMod val="40000"/>
                    <a:lumOff val="60000"/>
                  </a:schemeClr>
                </a:solidFill>
                <a:latin typeface="Arial" panose="020B0604020202020204" pitchFamily="34" charset="0"/>
                <a:cs typeface="Arial" panose="020B0604020202020204" pitchFamily="34" charset="0"/>
              </a:rPr>
              <a:t>Are LLMs AGI?</a:t>
            </a:r>
          </a:p>
          <a:p>
            <a:pPr marL="457200" indent="-457200">
              <a:buFont typeface="System Font Regular"/>
              <a:buChar char="-"/>
            </a:pPr>
            <a:r>
              <a:rPr lang="en-US" sz="3600" dirty="0">
                <a:solidFill>
                  <a:schemeClr val="accent1">
                    <a:lumMod val="40000"/>
                    <a:lumOff val="60000"/>
                  </a:schemeClr>
                </a:solidFill>
                <a:latin typeface="Arial" panose="020B0604020202020204" pitchFamily="34" charset="0"/>
                <a:cs typeface="Arial" panose="020B0604020202020204" pitchFamily="34" charset="0"/>
              </a:rPr>
              <a:t>Benchmark AGI?</a:t>
            </a:r>
          </a:p>
          <a:p>
            <a:pPr marL="457200" indent="-457200">
              <a:buFont typeface="System Font Regular"/>
              <a:buChar char="-"/>
            </a:pPr>
            <a:r>
              <a:rPr lang="en-US" sz="3600" dirty="0">
                <a:solidFill>
                  <a:schemeClr val="accent1">
                    <a:lumMod val="40000"/>
                    <a:lumOff val="60000"/>
                  </a:schemeClr>
                </a:solidFill>
                <a:latin typeface="Arial" panose="020B0604020202020204" pitchFamily="34" charset="0"/>
                <a:cs typeface="Arial" panose="020B0604020202020204" pitchFamily="34" charset="0"/>
              </a:rPr>
              <a:t>Should we fear AGI?</a:t>
            </a:r>
          </a:p>
          <a:p>
            <a:pPr marL="457200" indent="-457200">
              <a:buFont typeface="System Font Regular"/>
              <a:buChar char="-"/>
            </a:pPr>
            <a:r>
              <a:rPr lang="en-US" sz="3600" dirty="0">
                <a:solidFill>
                  <a:schemeClr val="accent1">
                    <a:lumMod val="40000"/>
                    <a:lumOff val="60000"/>
                  </a:schemeClr>
                </a:solidFill>
                <a:latin typeface="Arial" panose="020B0604020202020204" pitchFamily="34" charset="0"/>
                <a:cs typeface="Arial" panose="020B0604020202020204" pitchFamily="34" charset="0"/>
              </a:rPr>
              <a:t>When will we reach AGI?</a:t>
            </a:r>
          </a:p>
        </p:txBody>
      </p:sp>
      <p:sp>
        <p:nvSpPr>
          <p:cNvPr id="5" name="TextBox 4">
            <a:extLst>
              <a:ext uri="{FF2B5EF4-FFF2-40B4-BE49-F238E27FC236}">
                <a16:creationId xmlns:a16="http://schemas.microsoft.com/office/drawing/2014/main" id="{5E73890E-012A-A0C7-0053-579DFA4A2F7B}"/>
              </a:ext>
            </a:extLst>
          </p:cNvPr>
          <p:cNvSpPr txBox="1"/>
          <p:nvPr/>
        </p:nvSpPr>
        <p:spPr>
          <a:xfrm>
            <a:off x="453014" y="5934527"/>
            <a:ext cx="1713226" cy="523220"/>
          </a:xfrm>
          <a:prstGeom prst="rect">
            <a:avLst/>
          </a:prstGeom>
          <a:noFill/>
        </p:spPr>
        <p:txBody>
          <a:bodyPr wrap="none" rtlCol="0">
            <a:spAutoFit/>
          </a:bodyPr>
          <a:lstStyle/>
          <a:p>
            <a:r>
              <a:rPr lang="en-US" sz="2800" b="1" dirty="0">
                <a:solidFill>
                  <a:schemeClr val="accent2"/>
                </a:solidFill>
              </a:rPr>
              <a:t>Download</a:t>
            </a:r>
          </a:p>
        </p:txBody>
      </p:sp>
      <p:pic>
        <p:nvPicPr>
          <p:cNvPr id="1026" name="Picture 2">
            <a:extLst>
              <a:ext uri="{FF2B5EF4-FFF2-40B4-BE49-F238E27FC236}">
                <a16:creationId xmlns:a16="http://schemas.microsoft.com/office/drawing/2014/main" id="{C274EA0E-AF43-5565-55AA-597BCB4454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9852" y="5796370"/>
            <a:ext cx="833184" cy="780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597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663C3-C70D-489D-5C3E-436A42D4C9E0}"/>
              </a:ext>
            </a:extLst>
          </p:cNvPr>
          <p:cNvSpPr>
            <a:spLocks noGrp="1"/>
          </p:cNvSpPr>
          <p:nvPr>
            <p:ph type="title"/>
          </p:nvPr>
        </p:nvSpPr>
        <p:spPr/>
        <p:txBody>
          <a:bodyPr/>
          <a:lstStyle/>
          <a:p>
            <a:r>
              <a:rPr lang="en-US" dirty="0"/>
              <a:t>Defining AGI: Six Principles</a:t>
            </a:r>
          </a:p>
        </p:txBody>
      </p:sp>
      <p:graphicFrame>
        <p:nvGraphicFramePr>
          <p:cNvPr id="5" name="Content Placeholder 4">
            <a:extLst>
              <a:ext uri="{FF2B5EF4-FFF2-40B4-BE49-F238E27FC236}">
                <a16:creationId xmlns:a16="http://schemas.microsoft.com/office/drawing/2014/main" id="{7F5B9FF4-C4A4-8335-3860-DFA6C8D9B979}"/>
              </a:ext>
            </a:extLst>
          </p:cNvPr>
          <p:cNvGraphicFramePr>
            <a:graphicFrameLocks noGrp="1"/>
          </p:cNvGraphicFramePr>
          <p:nvPr>
            <p:ph idx="1"/>
            <p:extLst>
              <p:ext uri="{D42A27DB-BD31-4B8C-83A1-F6EECF244321}">
                <p14:modId xmlns:p14="http://schemas.microsoft.com/office/powerpoint/2010/main" val="4049789121"/>
              </p:ext>
            </p:extLst>
          </p:nvPr>
        </p:nvGraphicFramePr>
        <p:xfrm>
          <a:off x="838200" y="1411550"/>
          <a:ext cx="10515600" cy="47654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1E1660C1-D9AD-EB21-2A27-0A50D5E3CF50}"/>
              </a:ext>
            </a:extLst>
          </p:cNvPr>
          <p:cNvSpPr txBox="1"/>
          <p:nvPr/>
        </p:nvSpPr>
        <p:spPr>
          <a:xfrm>
            <a:off x="-1331089" y="28936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001421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E7C23-83A1-7E45-DC7C-FF8411FBFCD2}"/>
              </a:ext>
            </a:extLst>
          </p:cNvPr>
          <p:cNvSpPr>
            <a:spLocks noGrp="1"/>
          </p:cNvSpPr>
          <p:nvPr>
            <p:ph type="title"/>
          </p:nvPr>
        </p:nvSpPr>
        <p:spPr/>
        <p:txBody>
          <a:bodyPr/>
          <a:lstStyle/>
          <a:p>
            <a:r>
              <a:rPr lang="en-US" dirty="0"/>
              <a:t>Should we fear AGI?</a:t>
            </a:r>
          </a:p>
        </p:txBody>
      </p:sp>
      <p:sp>
        <p:nvSpPr>
          <p:cNvPr id="3" name="Content Placeholder 2">
            <a:extLst>
              <a:ext uri="{FF2B5EF4-FFF2-40B4-BE49-F238E27FC236}">
                <a16:creationId xmlns:a16="http://schemas.microsoft.com/office/drawing/2014/main" id="{B9B2C343-BF47-C6C5-D078-06CC8CA0C7AA}"/>
              </a:ext>
            </a:extLst>
          </p:cNvPr>
          <p:cNvSpPr>
            <a:spLocks noGrp="1"/>
          </p:cNvSpPr>
          <p:nvPr>
            <p:ph idx="1"/>
          </p:nvPr>
        </p:nvSpPr>
        <p:spPr>
          <a:xfrm>
            <a:off x="6096000" y="1267507"/>
            <a:ext cx="3362960" cy="1568451"/>
          </a:xfrm>
          <a:solidFill>
            <a:schemeClr val="bg2">
              <a:lumMod val="25000"/>
            </a:schemeClr>
          </a:solidFill>
        </p:spPr>
        <p:txBody>
          <a:bodyPr>
            <a:noAutofit/>
          </a:bodyPr>
          <a:lstStyle/>
          <a:p>
            <a:pPr marL="0" indent="0">
              <a:buNone/>
            </a:pPr>
            <a:r>
              <a:rPr lang="en-US" sz="2400" dirty="0">
                <a:solidFill>
                  <a:schemeClr val="bg1"/>
                </a:solidFill>
              </a:rPr>
              <a:t>We fear AGI, mostly because of the depiction of AI in novels and movies.</a:t>
            </a:r>
          </a:p>
          <a:p>
            <a:pPr marL="0" indent="0">
              <a:buNone/>
            </a:pPr>
            <a:endParaRPr lang="en-US" sz="2400" dirty="0">
              <a:solidFill>
                <a:schemeClr val="bg1"/>
              </a:solidFill>
            </a:endParaRPr>
          </a:p>
        </p:txBody>
      </p:sp>
      <p:pic>
        <p:nvPicPr>
          <p:cNvPr id="6" name="Picture 5" descr="A white paper with black text&#10;&#10;Description automatically generated">
            <a:extLst>
              <a:ext uri="{FF2B5EF4-FFF2-40B4-BE49-F238E27FC236}">
                <a16:creationId xmlns:a16="http://schemas.microsoft.com/office/drawing/2014/main" id="{BE8FAB53-4B95-7C62-7000-5C35BFD56710}"/>
              </a:ext>
            </a:extLst>
          </p:cNvPr>
          <p:cNvPicPr>
            <a:picLocks noChangeAspect="1"/>
          </p:cNvPicPr>
          <p:nvPr/>
        </p:nvPicPr>
        <p:blipFill>
          <a:blip r:embed="rId2"/>
          <a:stretch>
            <a:fillRect/>
          </a:stretch>
        </p:blipFill>
        <p:spPr>
          <a:xfrm>
            <a:off x="509647" y="162560"/>
            <a:ext cx="5261234" cy="6580492"/>
          </a:xfrm>
          <a:prstGeom prst="rect">
            <a:avLst/>
          </a:prstGeom>
        </p:spPr>
      </p:pic>
      <p:sp>
        <p:nvSpPr>
          <p:cNvPr id="7" name="Title 1">
            <a:extLst>
              <a:ext uri="{FF2B5EF4-FFF2-40B4-BE49-F238E27FC236}">
                <a16:creationId xmlns:a16="http://schemas.microsoft.com/office/drawing/2014/main" id="{9CAAC29C-72CA-5E7E-53D6-1E4A3860AF31}"/>
              </a:ext>
            </a:extLst>
          </p:cNvPr>
          <p:cNvSpPr txBox="1">
            <a:spLocks/>
          </p:cNvSpPr>
          <p:nvPr/>
        </p:nvSpPr>
        <p:spPr>
          <a:xfrm>
            <a:off x="6096000" y="144379"/>
            <a:ext cx="5410200" cy="8599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rgbClr val="0070C0"/>
                </a:solidFill>
                <a:latin typeface="+mj-lt"/>
                <a:ea typeface="+mj-ea"/>
                <a:cs typeface="+mj-cs"/>
              </a:defRPr>
            </a:lvl1pPr>
          </a:lstStyle>
          <a:p>
            <a:r>
              <a:rPr lang="en-US" dirty="0"/>
              <a:t>Risks of AGI</a:t>
            </a:r>
          </a:p>
        </p:txBody>
      </p:sp>
      <p:sp>
        <p:nvSpPr>
          <p:cNvPr id="8" name="TextBox 7">
            <a:extLst>
              <a:ext uri="{FF2B5EF4-FFF2-40B4-BE49-F238E27FC236}">
                <a16:creationId xmlns:a16="http://schemas.microsoft.com/office/drawing/2014/main" id="{851CD424-65EE-07F7-4949-62623737AA02}"/>
              </a:ext>
            </a:extLst>
          </p:cNvPr>
          <p:cNvSpPr txBox="1"/>
          <p:nvPr/>
        </p:nvSpPr>
        <p:spPr>
          <a:xfrm>
            <a:off x="6096000" y="2977904"/>
            <a:ext cx="3362960" cy="1569660"/>
          </a:xfrm>
          <a:prstGeom prst="rect">
            <a:avLst/>
          </a:prstGeom>
          <a:solidFill>
            <a:schemeClr val="bg2">
              <a:lumMod val="50000"/>
            </a:schemeClr>
          </a:solidFill>
        </p:spPr>
        <p:txBody>
          <a:bodyPr wrap="square">
            <a:spAutoFit/>
          </a:bodyPr>
          <a:lstStyle/>
          <a:p>
            <a:pPr marL="0" indent="0">
              <a:buNone/>
            </a:pPr>
            <a:r>
              <a:rPr lang="en-US" sz="2400" dirty="0">
                <a:solidFill>
                  <a:schemeClr val="bg1"/>
                </a:solidFill>
              </a:rPr>
              <a:t>There is no reason to believe that an AGI system will destroy Human race.</a:t>
            </a:r>
          </a:p>
        </p:txBody>
      </p:sp>
      <p:sp>
        <p:nvSpPr>
          <p:cNvPr id="10" name="TextBox 9">
            <a:extLst>
              <a:ext uri="{FF2B5EF4-FFF2-40B4-BE49-F238E27FC236}">
                <a16:creationId xmlns:a16="http://schemas.microsoft.com/office/drawing/2014/main" id="{25A17CB9-83D9-0767-7925-372F4C0FA93C}"/>
              </a:ext>
            </a:extLst>
          </p:cNvPr>
          <p:cNvSpPr txBox="1"/>
          <p:nvPr/>
        </p:nvSpPr>
        <p:spPr>
          <a:xfrm>
            <a:off x="6096000" y="4689510"/>
            <a:ext cx="3362960" cy="1569660"/>
          </a:xfrm>
          <a:prstGeom prst="rect">
            <a:avLst/>
          </a:prstGeom>
          <a:solidFill>
            <a:schemeClr val="bg2">
              <a:lumMod val="75000"/>
            </a:schemeClr>
          </a:solidFill>
        </p:spPr>
        <p:txBody>
          <a:bodyPr wrap="square">
            <a:noAutofit/>
          </a:bodyPr>
          <a:lstStyle/>
          <a:p>
            <a:pPr marL="0" indent="0">
              <a:buNone/>
            </a:pPr>
            <a:r>
              <a:rPr lang="en-US" sz="2400" dirty="0">
                <a:solidFill>
                  <a:schemeClr val="bg1"/>
                </a:solidFill>
              </a:rPr>
              <a:t>That being said, AGI can and will affect us in many ways.</a:t>
            </a:r>
          </a:p>
        </p:txBody>
      </p:sp>
    </p:spTree>
    <p:extLst>
      <p:ext uri="{BB962C8B-B14F-4D97-AF65-F5344CB8AC3E}">
        <p14:creationId xmlns:p14="http://schemas.microsoft.com/office/powerpoint/2010/main" val="2648351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DCE4-2598-DDC9-C5E3-43BC73AC9B19}"/>
              </a:ext>
            </a:extLst>
          </p:cNvPr>
          <p:cNvSpPr>
            <a:spLocks noGrp="1"/>
          </p:cNvSpPr>
          <p:nvPr>
            <p:ph type="title"/>
          </p:nvPr>
        </p:nvSpPr>
        <p:spPr/>
        <p:txBody>
          <a:bodyPr>
            <a:normAutofit/>
          </a:bodyPr>
          <a:lstStyle/>
          <a:p>
            <a:pPr marL="0" indent="0">
              <a:buNone/>
            </a:pPr>
            <a:r>
              <a:rPr lang="en-US" dirty="0"/>
              <a:t>Will unlimited compute and </a:t>
            </a:r>
            <a:r>
              <a:rPr lang="en-US"/>
              <a:t>data give </a:t>
            </a:r>
            <a:r>
              <a:rPr lang="en-US" dirty="0"/>
              <a:t>us AGI?</a:t>
            </a:r>
          </a:p>
        </p:txBody>
      </p:sp>
      <p:sp>
        <p:nvSpPr>
          <p:cNvPr id="3" name="Content Placeholder 2">
            <a:extLst>
              <a:ext uri="{FF2B5EF4-FFF2-40B4-BE49-F238E27FC236}">
                <a16:creationId xmlns:a16="http://schemas.microsoft.com/office/drawing/2014/main" id="{77993550-8D2E-46C3-4CDD-ECCC4835F8AE}"/>
              </a:ext>
            </a:extLst>
          </p:cNvPr>
          <p:cNvSpPr>
            <a:spLocks noGrp="1"/>
          </p:cNvSpPr>
          <p:nvPr>
            <p:ph idx="1"/>
          </p:nvPr>
        </p:nvSpPr>
        <p:spPr>
          <a:xfrm>
            <a:off x="838200" y="1411550"/>
            <a:ext cx="6241610" cy="4765413"/>
          </a:xfrm>
        </p:spPr>
        <p:txBody>
          <a:bodyPr>
            <a:normAutofit fontScale="70000" lnSpcReduction="20000"/>
          </a:bodyPr>
          <a:lstStyle/>
          <a:p>
            <a:pPr marL="514350" indent="-514350">
              <a:buFont typeface="+mj-lt"/>
              <a:buAutoNum type="arabicPeriod"/>
            </a:pPr>
            <a:r>
              <a:rPr lang="en-US" dirty="0"/>
              <a:t>Qualitative Limits</a:t>
            </a:r>
          </a:p>
          <a:p>
            <a:pPr lvl="1"/>
            <a:r>
              <a:rPr lang="en-US" dirty="0"/>
              <a:t>More data and computation ≠ qualitative leap</a:t>
            </a:r>
          </a:p>
          <a:p>
            <a:pPr lvl="1"/>
            <a:r>
              <a:rPr lang="en-US" dirty="0"/>
              <a:t>Human-like understanding is missing</a:t>
            </a:r>
          </a:p>
          <a:p>
            <a:pPr marL="514350" indent="-514350">
              <a:buFont typeface="+mj-lt"/>
              <a:buAutoNum type="arabicPeriod"/>
            </a:pPr>
            <a:r>
              <a:rPr lang="en-US" dirty="0"/>
              <a:t>Understanding and Reasoning</a:t>
            </a:r>
          </a:p>
          <a:p>
            <a:pPr lvl="1"/>
            <a:r>
              <a:rPr lang="en-US" dirty="0"/>
              <a:t>AGI needs deep, abstract reasoning</a:t>
            </a:r>
          </a:p>
          <a:p>
            <a:pPr lvl="1"/>
            <a:r>
              <a:rPr lang="en-US" dirty="0"/>
              <a:t>Current AI lacks basic human intuition</a:t>
            </a:r>
          </a:p>
          <a:p>
            <a:pPr marL="514350" indent="-514350">
              <a:buFont typeface="+mj-lt"/>
              <a:buAutoNum type="arabicPeriod"/>
            </a:pPr>
            <a:r>
              <a:rPr lang="en-US" dirty="0"/>
              <a:t>Learning Efficiency</a:t>
            </a:r>
          </a:p>
          <a:p>
            <a:pPr lvl="1"/>
            <a:r>
              <a:rPr lang="en-US" dirty="0"/>
              <a:t>Humans excel with limited data</a:t>
            </a:r>
          </a:p>
          <a:p>
            <a:pPr lvl="1"/>
            <a:r>
              <a:rPr lang="en-US" dirty="0"/>
              <a:t>More data can mislead models</a:t>
            </a:r>
          </a:p>
          <a:p>
            <a:pPr marL="514350" indent="-514350">
              <a:buFont typeface="+mj-lt"/>
              <a:buAutoNum type="arabicPeriod"/>
            </a:pPr>
            <a:r>
              <a:rPr lang="en-US" dirty="0"/>
              <a:t>Ethical Issues</a:t>
            </a:r>
          </a:p>
          <a:p>
            <a:pPr lvl="1"/>
            <a:r>
              <a:rPr lang="en-US" dirty="0"/>
              <a:t>More data can increase bias</a:t>
            </a:r>
          </a:p>
          <a:p>
            <a:pPr lvl="1"/>
            <a:r>
              <a:rPr lang="en-US" dirty="0"/>
              <a:t>Complexity reduces trust and clarity</a:t>
            </a:r>
          </a:p>
          <a:p>
            <a:pPr marL="514350" indent="-514350">
              <a:buFont typeface="+mj-lt"/>
              <a:buAutoNum type="arabicPeriod"/>
            </a:pPr>
            <a:r>
              <a:rPr lang="en-US" dirty="0"/>
              <a:t>Need for Innovation</a:t>
            </a:r>
          </a:p>
          <a:p>
            <a:pPr lvl="1"/>
            <a:r>
              <a:rPr lang="en-US" dirty="0"/>
              <a:t>AGI requires novel approaches</a:t>
            </a:r>
          </a:p>
          <a:p>
            <a:pPr lvl="1"/>
            <a:r>
              <a:rPr lang="en-US" dirty="0"/>
              <a:t>Insights beyond computer science are crucial</a:t>
            </a:r>
          </a:p>
          <a:p>
            <a:pPr marL="0" indent="0">
              <a:buNone/>
            </a:pPr>
            <a:endParaRPr lang="en-US" dirty="0"/>
          </a:p>
        </p:txBody>
      </p:sp>
      <p:pic>
        <p:nvPicPr>
          <p:cNvPr id="2050" name="Picture 2" descr="Image">
            <a:extLst>
              <a:ext uri="{FF2B5EF4-FFF2-40B4-BE49-F238E27FC236}">
                <a16:creationId xmlns:a16="http://schemas.microsoft.com/office/drawing/2014/main" id="{A3B82924-EA2C-9F6D-F57C-E62DB53C2B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7973" y="1646258"/>
            <a:ext cx="4161576" cy="4161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5634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DCE4-2598-DDC9-C5E3-43BC73AC9B19}"/>
              </a:ext>
            </a:extLst>
          </p:cNvPr>
          <p:cNvSpPr>
            <a:spLocks noGrp="1"/>
          </p:cNvSpPr>
          <p:nvPr>
            <p:ph type="title"/>
          </p:nvPr>
        </p:nvSpPr>
        <p:spPr/>
        <p:txBody>
          <a:bodyPr>
            <a:normAutofit fontScale="90000"/>
          </a:bodyPr>
          <a:lstStyle/>
          <a:p>
            <a:r>
              <a:rPr lang="en-US" dirty="0"/>
              <a:t>Quotes/Opinions from Industry and Academic Experts</a:t>
            </a:r>
          </a:p>
        </p:txBody>
      </p:sp>
      <p:pic>
        <p:nvPicPr>
          <p:cNvPr id="6" name="Picture 5">
            <a:extLst>
              <a:ext uri="{FF2B5EF4-FFF2-40B4-BE49-F238E27FC236}">
                <a16:creationId xmlns:a16="http://schemas.microsoft.com/office/drawing/2014/main" id="{9F14ED11-B894-54A8-EB2D-762A0EEF7ED7}"/>
              </a:ext>
            </a:extLst>
          </p:cNvPr>
          <p:cNvPicPr>
            <a:picLocks noChangeAspect="1"/>
          </p:cNvPicPr>
          <p:nvPr/>
        </p:nvPicPr>
        <p:blipFill>
          <a:blip r:embed="rId2"/>
          <a:stretch>
            <a:fillRect/>
          </a:stretch>
        </p:blipFill>
        <p:spPr>
          <a:xfrm>
            <a:off x="440296" y="1394233"/>
            <a:ext cx="3434588" cy="3518495"/>
          </a:xfrm>
          <a:prstGeom prst="rect">
            <a:avLst/>
          </a:prstGeom>
          <a:ln>
            <a:solidFill>
              <a:schemeClr val="bg2">
                <a:lumMod val="90000"/>
              </a:schemeClr>
            </a:solidFill>
          </a:ln>
        </p:spPr>
      </p:pic>
      <p:sp>
        <p:nvSpPr>
          <p:cNvPr id="9" name="TextBox 8">
            <a:extLst>
              <a:ext uri="{FF2B5EF4-FFF2-40B4-BE49-F238E27FC236}">
                <a16:creationId xmlns:a16="http://schemas.microsoft.com/office/drawing/2014/main" id="{4DB92B74-8B7B-771C-7F89-371A02D24A15}"/>
              </a:ext>
            </a:extLst>
          </p:cNvPr>
          <p:cNvSpPr txBox="1"/>
          <p:nvPr/>
        </p:nvSpPr>
        <p:spPr>
          <a:xfrm>
            <a:off x="4544841" y="6446188"/>
            <a:ext cx="3198136" cy="276999"/>
          </a:xfrm>
          <a:prstGeom prst="rect">
            <a:avLst/>
          </a:prstGeom>
          <a:noFill/>
        </p:spPr>
        <p:txBody>
          <a:bodyPr wrap="square">
            <a:spAutoFit/>
          </a:bodyPr>
          <a:lstStyle/>
          <a:p>
            <a:r>
              <a:rPr lang="en-US" sz="1200" dirty="0">
                <a:hlinkClick r:id="rId3"/>
              </a:rPr>
              <a:t>https://www.stop.ai/quotes</a:t>
            </a:r>
            <a:endParaRPr lang="en-US" sz="1200" dirty="0"/>
          </a:p>
        </p:txBody>
      </p:sp>
      <p:sp>
        <p:nvSpPr>
          <p:cNvPr id="10" name="TextBox 9">
            <a:extLst>
              <a:ext uri="{FF2B5EF4-FFF2-40B4-BE49-F238E27FC236}">
                <a16:creationId xmlns:a16="http://schemas.microsoft.com/office/drawing/2014/main" id="{F2798CFC-7B7F-3E2E-1C44-7D33139000DA}"/>
              </a:ext>
            </a:extLst>
          </p:cNvPr>
          <p:cNvSpPr txBox="1"/>
          <p:nvPr/>
        </p:nvSpPr>
        <p:spPr>
          <a:xfrm>
            <a:off x="4544841" y="1394233"/>
            <a:ext cx="5187634" cy="4555093"/>
          </a:xfrm>
          <a:prstGeom prst="rect">
            <a:avLst/>
          </a:prstGeom>
          <a:noFill/>
        </p:spPr>
        <p:txBody>
          <a:bodyPr wrap="square" rtlCol="0">
            <a:spAutoFit/>
          </a:bodyPr>
          <a:lstStyle/>
          <a:p>
            <a:r>
              <a:rPr lang="en-US" sz="1400" dirty="0"/>
              <a:t>“Mitigating the risk of extinction from AI should be a global priority alongside other societal-scale risks such as pandemics and nuclear war." </a:t>
            </a:r>
          </a:p>
          <a:p>
            <a:r>
              <a:rPr lang="en-US" sz="1100" i="1" dirty="0"/>
              <a:t>statement signed by OpenAI CEO Altman, DeepMind CEO Hassabis, Anthropic CEO </a:t>
            </a:r>
            <a:r>
              <a:rPr lang="en-US" sz="1100" i="1" dirty="0" err="1"/>
              <a:t>Amodei</a:t>
            </a:r>
            <a:r>
              <a:rPr lang="en-US" sz="1100" i="1" dirty="0"/>
              <a:t>, Turing Prize winners Hinton and Bengio, May 2023</a:t>
            </a:r>
          </a:p>
          <a:p>
            <a:br>
              <a:rPr lang="en-US" sz="1400" dirty="0"/>
            </a:br>
            <a:endParaRPr lang="en-US" sz="1400" dirty="0"/>
          </a:p>
          <a:p>
            <a:r>
              <a:rPr lang="en-US" sz="1400" dirty="0"/>
              <a:t>On how AI could kill humans (CNN, May 2023)</a:t>
            </a:r>
          </a:p>
          <a:p>
            <a:pPr lvl="1"/>
            <a:r>
              <a:rPr lang="en-US" sz="1400" b="1" i="1" dirty="0"/>
              <a:t>Interviewer: </a:t>
            </a:r>
            <a:r>
              <a:rPr lang="en-US" sz="1400" dirty="0"/>
              <a:t>“How could [AI] kill humans?”</a:t>
            </a:r>
          </a:p>
          <a:p>
            <a:pPr lvl="1"/>
            <a:r>
              <a:rPr lang="en-US" sz="1400" b="1" i="1" dirty="0"/>
              <a:t>Hinton: </a:t>
            </a:r>
            <a:r>
              <a:rPr lang="en-US" sz="1400" dirty="0"/>
              <a:t>“If it gets to be much smarter than us, it’ll be very good at manipulation, because it will have learned that from us. There are very few examples of a more intelligent thing being controlled by a less intelligent thing. It’ll figure out ways of manipulating people to do what it wants.”</a:t>
            </a:r>
          </a:p>
          <a:p>
            <a:endParaRPr lang="en-US" sz="1400" dirty="0"/>
          </a:p>
          <a:p>
            <a:endParaRPr lang="en-US" sz="1400" dirty="0"/>
          </a:p>
          <a:p>
            <a:r>
              <a:rPr lang="en-US" sz="1400" b="1" i="1" dirty="0"/>
              <a:t>Stephen Hawking: </a:t>
            </a:r>
            <a:r>
              <a:rPr lang="en-US" sz="1400" dirty="0"/>
              <a:t>"The development of full artificial intelligence could spell the end of the human race … It would take off on its own, and re-design itself at an ever increasing rate" (BBC, Dec 2014)</a:t>
            </a:r>
          </a:p>
          <a:p>
            <a:endParaRPr lang="en-US" sz="1400" dirty="0"/>
          </a:p>
          <a:p>
            <a:endParaRPr lang="en-US" sz="1400" dirty="0"/>
          </a:p>
        </p:txBody>
      </p:sp>
      <p:pic>
        <p:nvPicPr>
          <p:cNvPr id="12" name="Picture 11" descr="A screenshot of a social media post&#10;&#10;Description automatically generated">
            <a:extLst>
              <a:ext uri="{FF2B5EF4-FFF2-40B4-BE49-F238E27FC236}">
                <a16:creationId xmlns:a16="http://schemas.microsoft.com/office/drawing/2014/main" id="{00CD2B1F-B5B6-4294-0146-63A83EBD2FC7}"/>
              </a:ext>
            </a:extLst>
          </p:cNvPr>
          <p:cNvPicPr>
            <a:picLocks noChangeAspect="1"/>
          </p:cNvPicPr>
          <p:nvPr/>
        </p:nvPicPr>
        <p:blipFill>
          <a:blip r:embed="rId4"/>
          <a:stretch>
            <a:fillRect/>
          </a:stretch>
        </p:blipFill>
        <p:spPr>
          <a:xfrm>
            <a:off x="440296" y="5081843"/>
            <a:ext cx="2503912" cy="1646218"/>
          </a:xfrm>
          <a:prstGeom prst="rect">
            <a:avLst/>
          </a:prstGeom>
          <a:ln>
            <a:solidFill>
              <a:schemeClr val="bg2">
                <a:lumMod val="90000"/>
              </a:schemeClr>
            </a:solidFill>
          </a:ln>
        </p:spPr>
      </p:pic>
      <p:pic>
        <p:nvPicPr>
          <p:cNvPr id="13" name="Video 2">
            <a:extLst>
              <a:ext uri="{FF2B5EF4-FFF2-40B4-BE49-F238E27FC236}">
                <a16:creationId xmlns:a16="http://schemas.microsoft.com/office/drawing/2014/main" id="{2692827F-9AE9-E6FE-2E58-DE4CF61BC50D}"/>
              </a:ext>
            </a:extLst>
          </p:cNvPr>
          <p:cNvPicPr>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rcRect l="21875" r="21875"/>
          <a:stretch>
            <a:fillRect/>
          </a:stretch>
        </p:blipFill>
        <p:spPr>
          <a:xfrm flipH="1">
            <a:off x="9809020" y="4450702"/>
            <a:ext cx="2262919" cy="2262919"/>
          </a:xfrm>
          <a:prstGeom prst="ellipse">
            <a:avLst/>
          </a:prstGeom>
        </p:spPr>
      </p:pic>
    </p:spTree>
    <p:extLst>
      <p:ext uri="{BB962C8B-B14F-4D97-AF65-F5344CB8AC3E}">
        <p14:creationId xmlns:p14="http://schemas.microsoft.com/office/powerpoint/2010/main" val="320326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FE370-708B-0ADF-4656-EB35C6BE54F8}"/>
              </a:ext>
            </a:extLst>
          </p:cNvPr>
          <p:cNvSpPr>
            <a:spLocks noGrp="1"/>
          </p:cNvSpPr>
          <p:nvPr>
            <p:ph type="title"/>
          </p:nvPr>
        </p:nvSpPr>
        <p:spPr>
          <a:xfrm>
            <a:off x="248920" y="558454"/>
            <a:ext cx="10515600" cy="859993"/>
          </a:xfrm>
        </p:spPr>
        <p:txBody>
          <a:bodyPr/>
          <a:lstStyle/>
          <a:p>
            <a:r>
              <a:rPr lang="en-US" dirty="0"/>
              <a:t>Effects of AGI</a:t>
            </a:r>
          </a:p>
        </p:txBody>
      </p:sp>
      <p:graphicFrame>
        <p:nvGraphicFramePr>
          <p:cNvPr id="4" name="Content Placeholder 3">
            <a:extLst>
              <a:ext uri="{FF2B5EF4-FFF2-40B4-BE49-F238E27FC236}">
                <a16:creationId xmlns:a16="http://schemas.microsoft.com/office/drawing/2014/main" id="{02E6EED7-8D32-D7E1-9EE1-D3BAC630D3C5}"/>
              </a:ext>
            </a:extLst>
          </p:cNvPr>
          <p:cNvGraphicFramePr>
            <a:graphicFrameLocks noGrp="1"/>
          </p:cNvGraphicFramePr>
          <p:nvPr>
            <p:ph idx="1"/>
            <p:extLst>
              <p:ext uri="{D42A27DB-BD31-4B8C-83A1-F6EECF244321}">
                <p14:modId xmlns:p14="http://schemas.microsoft.com/office/powerpoint/2010/main" val="1823481448"/>
              </p:ext>
            </p:extLst>
          </p:nvPr>
        </p:nvGraphicFramePr>
        <p:xfrm>
          <a:off x="-167640" y="1411550"/>
          <a:ext cx="10515600" cy="47654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descr="A graph and coins with a globe&#10;&#10;Description automatically generated">
            <a:extLst>
              <a:ext uri="{FF2B5EF4-FFF2-40B4-BE49-F238E27FC236}">
                <a16:creationId xmlns:a16="http://schemas.microsoft.com/office/drawing/2014/main" id="{FD86F6BE-B065-3F78-F9B6-D4496B1F6427}"/>
              </a:ext>
            </a:extLst>
          </p:cNvPr>
          <p:cNvPicPr>
            <a:picLocks noChangeAspect="1"/>
          </p:cNvPicPr>
          <p:nvPr/>
        </p:nvPicPr>
        <p:blipFill>
          <a:blip r:embed="rId7">
            <a:clrChange>
              <a:clrFrom>
                <a:srgbClr val="545454"/>
              </a:clrFrom>
              <a:clrTo>
                <a:srgbClr val="545454">
                  <a:alpha val="0"/>
                </a:srgbClr>
              </a:clrTo>
            </a:clrChange>
            <a:lum bright="70000" contrast="-70000"/>
          </a:blip>
          <a:stretch>
            <a:fillRect/>
          </a:stretch>
        </p:blipFill>
        <p:spPr>
          <a:xfrm>
            <a:off x="540840" y="1731065"/>
            <a:ext cx="1934120" cy="1817406"/>
          </a:xfrm>
          <a:prstGeom prst="rect">
            <a:avLst/>
          </a:prstGeom>
        </p:spPr>
      </p:pic>
      <p:pic>
        <p:nvPicPr>
          <p:cNvPr id="10" name="Picture 9" descr="A group of people with a building&#10;&#10;Description automatically generated">
            <a:extLst>
              <a:ext uri="{FF2B5EF4-FFF2-40B4-BE49-F238E27FC236}">
                <a16:creationId xmlns:a16="http://schemas.microsoft.com/office/drawing/2014/main" id="{02C30027-5CED-C01E-F480-6A1A91B6363C}"/>
              </a:ext>
            </a:extLst>
          </p:cNvPr>
          <p:cNvPicPr>
            <a:picLocks noChangeAspect="1"/>
          </p:cNvPicPr>
          <p:nvPr/>
        </p:nvPicPr>
        <p:blipFill>
          <a:blip r:embed="rId8">
            <a:clrChange>
              <a:clrFrom>
                <a:srgbClr val="545454"/>
              </a:clrFrom>
              <a:clrTo>
                <a:srgbClr val="545454">
                  <a:alpha val="0"/>
                </a:srgbClr>
              </a:clrTo>
            </a:clrChange>
            <a:lum bright="70000" contrast="-70000"/>
          </a:blip>
          <a:stretch>
            <a:fillRect/>
          </a:stretch>
        </p:blipFill>
        <p:spPr>
          <a:xfrm>
            <a:off x="7571740" y="1602612"/>
            <a:ext cx="2101527" cy="1945859"/>
          </a:xfrm>
          <a:prstGeom prst="rect">
            <a:avLst/>
          </a:prstGeom>
        </p:spPr>
      </p:pic>
      <p:pic>
        <p:nvPicPr>
          <p:cNvPr id="12" name="Picture 11" descr="A computer with gears and a monitor&#10;&#10;Description automatically generated with medium confidence">
            <a:extLst>
              <a:ext uri="{FF2B5EF4-FFF2-40B4-BE49-F238E27FC236}">
                <a16:creationId xmlns:a16="http://schemas.microsoft.com/office/drawing/2014/main" id="{1981EC42-E764-8D12-9F0C-598AD719E554}"/>
              </a:ext>
            </a:extLst>
          </p:cNvPr>
          <p:cNvPicPr>
            <a:picLocks noChangeAspect="1"/>
          </p:cNvPicPr>
          <p:nvPr/>
        </p:nvPicPr>
        <p:blipFill>
          <a:blip r:embed="rId9">
            <a:clrChange>
              <a:clrFrom>
                <a:srgbClr val="545454"/>
              </a:clrFrom>
              <a:clrTo>
                <a:srgbClr val="545454">
                  <a:alpha val="0"/>
                </a:srgbClr>
              </a:clrTo>
            </a:clrChange>
            <a:lum bright="70000" contrast="-70000"/>
          </a:blip>
          <a:stretch>
            <a:fillRect/>
          </a:stretch>
        </p:blipFill>
        <p:spPr>
          <a:xfrm>
            <a:off x="5256736" y="1513978"/>
            <a:ext cx="2315004" cy="2251579"/>
          </a:xfrm>
          <a:prstGeom prst="rect">
            <a:avLst/>
          </a:prstGeom>
        </p:spPr>
      </p:pic>
      <p:pic>
        <p:nvPicPr>
          <p:cNvPr id="14" name="Picture 13" descr="A black and white image of a head with a scale of weight&#10;&#10;Description automatically generated">
            <a:extLst>
              <a:ext uri="{FF2B5EF4-FFF2-40B4-BE49-F238E27FC236}">
                <a16:creationId xmlns:a16="http://schemas.microsoft.com/office/drawing/2014/main" id="{CE0382A8-4678-2920-A7C9-41D06D4896AF}"/>
              </a:ext>
            </a:extLst>
          </p:cNvPr>
          <p:cNvPicPr>
            <a:picLocks noChangeAspect="1"/>
          </p:cNvPicPr>
          <p:nvPr/>
        </p:nvPicPr>
        <p:blipFill>
          <a:blip r:embed="rId10">
            <a:clrChange>
              <a:clrFrom>
                <a:srgbClr val="545454"/>
              </a:clrFrom>
              <a:clrTo>
                <a:srgbClr val="545454">
                  <a:alpha val="0"/>
                </a:srgbClr>
              </a:clrTo>
            </a:clrChange>
            <a:lum bright="70000" contrast="-70000"/>
          </a:blip>
          <a:stretch>
            <a:fillRect/>
          </a:stretch>
        </p:blipFill>
        <p:spPr>
          <a:xfrm>
            <a:off x="2833280" y="1731065"/>
            <a:ext cx="2187815" cy="1906215"/>
          </a:xfrm>
          <a:prstGeom prst="rect">
            <a:avLst/>
          </a:prstGeom>
        </p:spPr>
      </p:pic>
      <p:pic>
        <p:nvPicPr>
          <p:cNvPr id="15" name="Video 2">
            <a:extLst>
              <a:ext uri="{FF2B5EF4-FFF2-40B4-BE49-F238E27FC236}">
                <a16:creationId xmlns:a16="http://schemas.microsoft.com/office/drawing/2014/main" id="{80C043A6-C6EF-DD6D-0105-E864F5A646E9}"/>
              </a:ext>
            </a:extLst>
          </p:cNvPr>
          <p:cNvPicPr>
            <a:extLst>
              <a:ext uri="{51228E76-BA90-4043-B771-695A4F85340A}">
                <alf:liveFeedProps xmlns:alf="http://schemas.microsoft.com/office/drawing/2021/livefeed"/>
              </a:ext>
            </a:extLst>
          </p:cNvPicPr>
          <p:nvPr/>
        </p:nvPicPr>
        <p:blipFill>
          <a:blip r:embed="rId11">
            <a:extLst>
              <a:ext uri="{96DAC541-7B7A-43D3-8B79-37D633B846F1}">
                <asvg:svgBlip xmlns:asvg="http://schemas.microsoft.com/office/drawing/2016/SVG/main" r:embed="rId12"/>
              </a:ext>
            </a:extLst>
          </a:blip>
          <a:srcRect l="21875" r="21875"/>
          <a:stretch>
            <a:fillRect/>
          </a:stretch>
        </p:blipFill>
        <p:spPr>
          <a:xfrm flipH="1">
            <a:off x="9809020" y="4450702"/>
            <a:ext cx="2262919" cy="2262919"/>
          </a:xfrm>
          <a:prstGeom prst="ellipse">
            <a:avLst/>
          </a:prstGeom>
        </p:spPr>
      </p:pic>
    </p:spTree>
    <p:extLst>
      <p:ext uri="{BB962C8B-B14F-4D97-AF65-F5344CB8AC3E}">
        <p14:creationId xmlns:p14="http://schemas.microsoft.com/office/powerpoint/2010/main" val="562631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FA113-3BCC-6428-8B3C-61C635629057}"/>
              </a:ext>
            </a:extLst>
          </p:cNvPr>
          <p:cNvSpPr>
            <a:spLocks noGrp="1"/>
          </p:cNvSpPr>
          <p:nvPr>
            <p:ph type="title"/>
          </p:nvPr>
        </p:nvSpPr>
        <p:spPr/>
        <p:txBody>
          <a:bodyPr/>
          <a:lstStyle/>
          <a:p>
            <a:r>
              <a:rPr lang="en-US" dirty="0"/>
              <a:t>What would be my AGI Test?</a:t>
            </a:r>
          </a:p>
        </p:txBody>
      </p:sp>
      <p:sp>
        <p:nvSpPr>
          <p:cNvPr id="3" name="Content Placeholder 2">
            <a:extLst>
              <a:ext uri="{FF2B5EF4-FFF2-40B4-BE49-F238E27FC236}">
                <a16:creationId xmlns:a16="http://schemas.microsoft.com/office/drawing/2014/main" id="{56A83097-879F-43B6-A770-54D8380A5B5E}"/>
              </a:ext>
            </a:extLst>
          </p:cNvPr>
          <p:cNvSpPr>
            <a:spLocks noGrp="1"/>
          </p:cNvSpPr>
          <p:nvPr>
            <p:ph idx="1"/>
          </p:nvPr>
        </p:nvSpPr>
        <p:spPr>
          <a:xfrm>
            <a:off x="838199" y="1411550"/>
            <a:ext cx="5653341" cy="5161970"/>
          </a:xfrm>
        </p:spPr>
        <p:txBody>
          <a:bodyPr>
            <a:normAutofit/>
          </a:bodyPr>
          <a:lstStyle/>
          <a:p>
            <a:pPr marL="0" indent="0">
              <a:buNone/>
            </a:pPr>
            <a:r>
              <a:rPr lang="en-US" dirty="0"/>
              <a:t>A system can called an AGI, when it can operate in a new environment by following higher level commands.</a:t>
            </a:r>
          </a:p>
          <a:p>
            <a:pPr marL="0" indent="0">
              <a:buNone/>
            </a:pPr>
            <a:endParaRPr lang="en-US" dirty="0">
              <a:solidFill>
                <a:srgbClr val="0097D0"/>
              </a:solidFill>
            </a:endParaRPr>
          </a:p>
          <a:p>
            <a:pPr marL="0" indent="0">
              <a:buNone/>
            </a:pPr>
            <a:r>
              <a:rPr lang="en-US" b="1" dirty="0">
                <a:solidFill>
                  <a:srgbClr val="0097D0"/>
                </a:solidFill>
              </a:rPr>
              <a:t>Example Scenario</a:t>
            </a:r>
          </a:p>
          <a:p>
            <a:pPr marL="457200" lvl="1" indent="0">
              <a:buNone/>
            </a:pPr>
            <a:r>
              <a:rPr lang="en-US" dirty="0">
                <a:solidFill>
                  <a:srgbClr val="0097D0"/>
                </a:solidFill>
              </a:rPr>
              <a:t>Put a robot in your house, give it access to an AGI brain, and just ask it to make coffee for you. It should understand the rest. No need to share the map of the house, location of the cabinets, fancy prompts etc. </a:t>
            </a:r>
          </a:p>
        </p:txBody>
      </p:sp>
      <p:pic>
        <p:nvPicPr>
          <p:cNvPr id="12" name="Picture 11" descr="A white robot with blue eyes and a black background&#10;&#10;Description automatically generated">
            <a:extLst>
              <a:ext uri="{FF2B5EF4-FFF2-40B4-BE49-F238E27FC236}">
                <a16:creationId xmlns:a16="http://schemas.microsoft.com/office/drawing/2014/main" id="{D594A0B8-996F-4D9D-9795-3F381963037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12154" y="1538250"/>
            <a:ext cx="2081331" cy="3055015"/>
          </a:xfrm>
          <a:prstGeom prst="rect">
            <a:avLst/>
          </a:prstGeom>
        </p:spPr>
      </p:pic>
      <p:pic>
        <p:nvPicPr>
          <p:cNvPr id="15" name="Picture 14" descr="A blue brain on a black background&#10;&#10;Description automatically generated">
            <a:extLst>
              <a:ext uri="{FF2B5EF4-FFF2-40B4-BE49-F238E27FC236}">
                <a16:creationId xmlns:a16="http://schemas.microsoft.com/office/drawing/2014/main" id="{A0EF4660-95C3-0960-9408-8DDDA2765DE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927837" y="1228999"/>
            <a:ext cx="1637414" cy="1637414"/>
          </a:xfrm>
          <a:prstGeom prst="rect">
            <a:avLst/>
          </a:prstGeom>
        </p:spPr>
      </p:pic>
      <p:sp>
        <p:nvSpPr>
          <p:cNvPr id="17" name="Right Arrow 16">
            <a:extLst>
              <a:ext uri="{FF2B5EF4-FFF2-40B4-BE49-F238E27FC236}">
                <a16:creationId xmlns:a16="http://schemas.microsoft.com/office/drawing/2014/main" id="{EBC0A1DA-CE9B-EB20-F315-B30BD6D6D44C}"/>
              </a:ext>
            </a:extLst>
          </p:cNvPr>
          <p:cNvSpPr/>
          <p:nvPr/>
        </p:nvSpPr>
        <p:spPr>
          <a:xfrm rot="10800000">
            <a:off x="9195391" y="1760253"/>
            <a:ext cx="520995" cy="644968"/>
          </a:xfrm>
          <a:prstGeom prst="rightArrow">
            <a:avLst/>
          </a:prstGeom>
          <a:solidFill>
            <a:srgbClr val="0097D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Video 2">
            <a:extLst>
              <a:ext uri="{FF2B5EF4-FFF2-40B4-BE49-F238E27FC236}">
                <a16:creationId xmlns:a16="http://schemas.microsoft.com/office/drawing/2014/main" id="{1788E663-FB12-2B6E-0A21-9E938F7F0861}"/>
              </a:ext>
            </a:extLst>
          </p:cNvPr>
          <p:cNvPicPr>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rcRect l="21875" r="21875"/>
          <a:stretch>
            <a:fillRect/>
          </a:stretch>
        </p:blipFill>
        <p:spPr>
          <a:xfrm flipH="1">
            <a:off x="9809020" y="4450702"/>
            <a:ext cx="2262919" cy="2262919"/>
          </a:xfrm>
          <a:prstGeom prst="ellipse">
            <a:avLst/>
          </a:prstGeom>
        </p:spPr>
      </p:pic>
      <p:sp>
        <p:nvSpPr>
          <p:cNvPr id="5" name="TextBox 4">
            <a:extLst>
              <a:ext uri="{FF2B5EF4-FFF2-40B4-BE49-F238E27FC236}">
                <a16:creationId xmlns:a16="http://schemas.microsoft.com/office/drawing/2014/main" id="{816C0EAC-20E5-F022-0E21-7FA87D4BBBC0}"/>
              </a:ext>
            </a:extLst>
          </p:cNvPr>
          <p:cNvSpPr txBox="1"/>
          <p:nvPr/>
        </p:nvSpPr>
        <p:spPr>
          <a:xfrm>
            <a:off x="10203990" y="1517977"/>
            <a:ext cx="1161106" cy="830997"/>
          </a:xfrm>
          <a:prstGeom prst="rect">
            <a:avLst/>
          </a:prstGeom>
          <a:noFill/>
        </p:spPr>
        <p:txBody>
          <a:bodyPr wrap="square">
            <a:spAutoFit/>
          </a:bodyPr>
          <a:lstStyle/>
          <a:p>
            <a:pPr algn="ctr"/>
            <a:r>
              <a:rPr lang="en-US" sz="4800" b="1" dirty="0">
                <a:solidFill>
                  <a:schemeClr val="bg1"/>
                </a:solidFill>
              </a:rPr>
              <a:t>AGI </a:t>
            </a:r>
          </a:p>
        </p:txBody>
      </p:sp>
    </p:spTree>
    <p:extLst>
      <p:ext uri="{BB962C8B-B14F-4D97-AF65-F5344CB8AC3E}">
        <p14:creationId xmlns:p14="http://schemas.microsoft.com/office/powerpoint/2010/main" val="35360845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itHub Logos and Usage · GitHub">
            <a:extLst>
              <a:ext uri="{FF2B5EF4-FFF2-40B4-BE49-F238E27FC236}">
                <a16:creationId xmlns:a16="http://schemas.microsoft.com/office/drawing/2014/main" id="{AA2C9551-151A-2BAD-87F0-480595B842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4967" y="4690384"/>
            <a:ext cx="701040" cy="70104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635C76F-41F4-AC80-BC8E-1DE78FBB4582}"/>
              </a:ext>
            </a:extLst>
          </p:cNvPr>
          <p:cNvSpPr txBox="1"/>
          <p:nvPr/>
        </p:nvSpPr>
        <p:spPr>
          <a:xfrm>
            <a:off x="4343279" y="2588429"/>
            <a:ext cx="5691850" cy="2862322"/>
          </a:xfrm>
          <a:prstGeom prst="rect">
            <a:avLst/>
          </a:prstGeom>
          <a:noFill/>
          <a:ln>
            <a:noFill/>
          </a:ln>
        </p:spPr>
        <p:txBody>
          <a:bodyPr wrap="square">
            <a:spAutoFit/>
          </a:bodyPr>
          <a:lstStyle/>
          <a:p>
            <a:r>
              <a:rPr lang="en-US" sz="1800" dirty="0">
                <a:hlinkClick r:id="rId3"/>
              </a:rPr>
              <a:t>youtube.com/@asimmunawar</a:t>
            </a:r>
            <a:r>
              <a:rPr lang="en-US" sz="1800" dirty="0"/>
              <a:t> </a:t>
            </a:r>
          </a:p>
          <a:p>
            <a:endParaRPr lang="en-US" dirty="0">
              <a:solidFill>
                <a:srgbClr val="065FD4"/>
              </a:solidFill>
              <a:latin typeface="Roboto" panose="02000000000000000000" pitchFamily="2" charset="0"/>
              <a:hlinkClick r:id="rId4"/>
            </a:endParaRPr>
          </a:p>
          <a:p>
            <a:r>
              <a:rPr lang="en-US" b="0" u="none" strike="noStrike" dirty="0">
                <a:solidFill>
                  <a:srgbClr val="065FD4"/>
                </a:solidFill>
                <a:effectLst/>
                <a:latin typeface="Roboto" panose="02000000000000000000" pitchFamily="2" charset="0"/>
                <a:hlinkClick r:id="rId4"/>
              </a:rPr>
              <a:t>x.com/asimunawar</a:t>
            </a:r>
            <a:endParaRPr lang="en-US" dirty="0">
              <a:effectLst/>
            </a:endParaRPr>
          </a:p>
          <a:p>
            <a:endParaRPr lang="en-US" b="0" u="none" strike="noStrike" dirty="0">
              <a:solidFill>
                <a:srgbClr val="065FD4"/>
              </a:solidFill>
              <a:effectLst/>
              <a:latin typeface="Roboto" panose="02000000000000000000" pitchFamily="2" charset="0"/>
              <a:hlinkClick r:id="rId5"/>
            </a:endParaRPr>
          </a:p>
          <a:p>
            <a:r>
              <a:rPr lang="en-US" b="0" u="none" strike="noStrike" dirty="0">
                <a:solidFill>
                  <a:srgbClr val="065FD4"/>
                </a:solidFill>
                <a:effectLst/>
                <a:latin typeface="Roboto" panose="02000000000000000000" pitchFamily="2" charset="0"/>
                <a:hlinkClick r:id="rId5"/>
              </a:rPr>
              <a:t>linkedin.com/in/asimmunawar</a:t>
            </a:r>
            <a:endParaRPr lang="en-US" b="0" u="none" strike="noStrike" dirty="0">
              <a:solidFill>
                <a:srgbClr val="065FD4"/>
              </a:solidFill>
              <a:effectLst/>
              <a:latin typeface="Roboto" panose="02000000000000000000" pitchFamily="2" charset="0"/>
            </a:endParaRPr>
          </a:p>
          <a:p>
            <a:endParaRPr lang="en-US" dirty="0">
              <a:solidFill>
                <a:srgbClr val="065FD4"/>
              </a:solidFill>
              <a:latin typeface="Roboto" panose="02000000000000000000" pitchFamily="2" charset="0"/>
            </a:endParaRPr>
          </a:p>
          <a:p>
            <a:endParaRPr lang="en-US" b="0" u="none" strike="noStrike" dirty="0">
              <a:solidFill>
                <a:srgbClr val="065FD4"/>
              </a:solidFill>
              <a:effectLst/>
              <a:latin typeface="Roboto" panose="02000000000000000000" pitchFamily="2" charset="0"/>
              <a:hlinkClick r:id="rId6"/>
            </a:endParaRPr>
          </a:p>
          <a:p>
            <a:endParaRPr lang="en-US" b="0" u="none" strike="noStrike" dirty="0">
              <a:solidFill>
                <a:srgbClr val="065FD4"/>
              </a:solidFill>
              <a:effectLst/>
              <a:latin typeface="Roboto" panose="02000000000000000000" pitchFamily="2" charset="0"/>
              <a:hlinkClick r:id="rId6"/>
            </a:endParaRPr>
          </a:p>
          <a:p>
            <a:r>
              <a:rPr lang="en-US" b="0" u="none" strike="noStrike" dirty="0">
                <a:solidFill>
                  <a:srgbClr val="065FD4"/>
                </a:solidFill>
                <a:effectLst/>
                <a:latin typeface="Roboto" panose="02000000000000000000" pitchFamily="2" charset="0"/>
                <a:hlinkClick r:id="rId6"/>
              </a:rPr>
              <a:t>https://asimmunawar.github.io/</a:t>
            </a:r>
            <a:r>
              <a:rPr lang="en-US" b="0" u="none" strike="noStrike" dirty="0">
                <a:solidFill>
                  <a:srgbClr val="065FD4"/>
                </a:solidFill>
                <a:effectLst/>
                <a:latin typeface="Roboto" panose="02000000000000000000" pitchFamily="2" charset="0"/>
              </a:rPr>
              <a:t> </a:t>
            </a:r>
            <a:r>
              <a:rPr lang="en-US" b="0" u="none" strike="noStrike" dirty="0">
                <a:solidFill>
                  <a:schemeClr val="bg1">
                    <a:lumMod val="75000"/>
                  </a:schemeClr>
                </a:solidFill>
                <a:effectLst/>
                <a:latin typeface="Roboto" panose="02000000000000000000" pitchFamily="2" charset="0"/>
              </a:rPr>
              <a:t>(Talks)</a:t>
            </a:r>
          </a:p>
          <a:p>
            <a:endParaRPr lang="en-US" b="0" u="none" strike="noStrike" dirty="0">
              <a:solidFill>
                <a:srgbClr val="065FD4"/>
              </a:solidFill>
              <a:effectLst/>
              <a:latin typeface="Roboto" panose="02000000000000000000" pitchFamily="2" charset="0"/>
            </a:endParaRPr>
          </a:p>
        </p:txBody>
      </p:sp>
      <p:pic>
        <p:nvPicPr>
          <p:cNvPr id="7" name="Picture 2" descr="X Logo, symbol, meaning, history, PNG, brand">
            <a:extLst>
              <a:ext uri="{FF2B5EF4-FFF2-40B4-BE49-F238E27FC236}">
                <a16:creationId xmlns:a16="http://schemas.microsoft.com/office/drawing/2014/main" id="{50FFDABB-4D78-FD78-1AF0-A052D2DFF1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66332" y="3153233"/>
            <a:ext cx="585843" cy="32953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Linkedin - Free social media icons">
            <a:extLst>
              <a:ext uri="{FF2B5EF4-FFF2-40B4-BE49-F238E27FC236}">
                <a16:creationId xmlns:a16="http://schemas.microsoft.com/office/drawing/2014/main" id="{FA163357-AA5B-497A-959D-A7EFD52E66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76279" y="3634715"/>
            <a:ext cx="398417" cy="3984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CA5BF4A-8125-97CF-3907-2147669C371A}"/>
              </a:ext>
            </a:extLst>
          </p:cNvPr>
          <p:cNvPicPr>
            <a:picLocks noChangeAspect="1"/>
          </p:cNvPicPr>
          <p:nvPr/>
        </p:nvPicPr>
        <p:blipFill>
          <a:blip r:embed="rId9"/>
          <a:stretch>
            <a:fillRect/>
          </a:stretch>
        </p:blipFill>
        <p:spPr>
          <a:xfrm>
            <a:off x="3599920" y="2575844"/>
            <a:ext cx="718668" cy="479112"/>
          </a:xfrm>
          <a:prstGeom prst="rect">
            <a:avLst/>
          </a:prstGeom>
        </p:spPr>
      </p:pic>
      <p:grpSp>
        <p:nvGrpSpPr>
          <p:cNvPr id="10" name="Group 9">
            <a:extLst>
              <a:ext uri="{FF2B5EF4-FFF2-40B4-BE49-F238E27FC236}">
                <a16:creationId xmlns:a16="http://schemas.microsoft.com/office/drawing/2014/main" id="{FEAECBBD-2FE4-5FC1-4A98-7A7BB51DC772}"/>
              </a:ext>
            </a:extLst>
          </p:cNvPr>
          <p:cNvGrpSpPr/>
          <p:nvPr/>
        </p:nvGrpSpPr>
        <p:grpSpPr>
          <a:xfrm>
            <a:off x="375697" y="2461315"/>
            <a:ext cx="2514156" cy="2486427"/>
            <a:chOff x="8233410" y="3292695"/>
            <a:chExt cx="1877631" cy="1856922"/>
          </a:xfrm>
        </p:grpSpPr>
        <p:pic>
          <p:nvPicPr>
            <p:cNvPr id="11" name="Picture 10">
              <a:extLst>
                <a:ext uri="{FF2B5EF4-FFF2-40B4-BE49-F238E27FC236}">
                  <a16:creationId xmlns:a16="http://schemas.microsoft.com/office/drawing/2014/main" id="{2DE29A49-69B6-3811-BD4A-07D4414E5E86}"/>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8233410" y="3292695"/>
              <a:ext cx="1877631" cy="1856922"/>
            </a:xfrm>
            <a:prstGeom prst="rect">
              <a:avLst/>
            </a:prstGeom>
          </p:spPr>
        </p:pic>
        <p:pic>
          <p:nvPicPr>
            <p:cNvPr id="12" name="Picture 11" descr="Linkedin - Free social media icons">
              <a:extLst>
                <a:ext uri="{FF2B5EF4-FFF2-40B4-BE49-F238E27FC236}">
                  <a16:creationId xmlns:a16="http://schemas.microsoft.com/office/drawing/2014/main" id="{B082EA68-2C05-3719-343A-9E070EB24C2A}"/>
                </a:ext>
              </a:extLst>
            </p:cNvPr>
            <p:cNvPicPr>
              <a:picLocks noChangeAspect="1" noChangeArrowheads="1"/>
            </p:cNvPicPr>
            <p:nvPr/>
          </p:nvPicPr>
          <p:blipFill>
            <a:blip r:embed="rId8">
              <a:biLevel thresh="50000"/>
              <a:extLst>
                <a:ext uri="{28A0092B-C50C-407E-A947-70E740481C1C}">
                  <a14:useLocalDpi xmlns:a14="http://schemas.microsoft.com/office/drawing/2010/main" val="0"/>
                </a:ext>
              </a:extLst>
            </a:blip>
            <a:srcRect/>
            <a:stretch>
              <a:fillRect/>
            </a:stretch>
          </p:blipFill>
          <p:spPr bwMode="auto">
            <a:xfrm>
              <a:off x="8964314" y="4092708"/>
              <a:ext cx="398417" cy="398417"/>
            </a:xfrm>
            <a:prstGeom prst="rect">
              <a:avLst/>
            </a:prstGeom>
            <a:solidFill>
              <a:schemeClr val="bg1"/>
            </a:solidFill>
          </p:spPr>
        </p:pic>
      </p:grpSp>
      <p:sp>
        <p:nvSpPr>
          <p:cNvPr id="13" name="TextBox 12">
            <a:extLst>
              <a:ext uri="{FF2B5EF4-FFF2-40B4-BE49-F238E27FC236}">
                <a16:creationId xmlns:a16="http://schemas.microsoft.com/office/drawing/2014/main" id="{BEB60386-9313-FD09-6269-8E8C1E3D1594}"/>
              </a:ext>
            </a:extLst>
          </p:cNvPr>
          <p:cNvSpPr txBox="1"/>
          <p:nvPr/>
        </p:nvSpPr>
        <p:spPr>
          <a:xfrm>
            <a:off x="8691939" y="5836544"/>
            <a:ext cx="3263058" cy="523220"/>
          </a:xfrm>
          <a:prstGeom prst="rect">
            <a:avLst/>
          </a:prstGeom>
          <a:noFill/>
        </p:spPr>
        <p:txBody>
          <a:bodyPr wrap="square" rtlCol="0">
            <a:spAutoFit/>
          </a:bodyPr>
          <a:lstStyle/>
          <a:p>
            <a:pPr algn="ctr"/>
            <a:r>
              <a:rPr lang="en-US" sz="2800" dirty="0"/>
              <a:t>Asim Munawar</a:t>
            </a:r>
          </a:p>
        </p:txBody>
      </p:sp>
      <p:pic>
        <p:nvPicPr>
          <p:cNvPr id="14" name="Video 13">
            <a:extLst>
              <a:ext uri="{FF2B5EF4-FFF2-40B4-BE49-F238E27FC236}">
                <a16:creationId xmlns:a16="http://schemas.microsoft.com/office/drawing/2014/main" id="{F7EED8F5-F20C-B315-5A6E-43ABEC4842C4}"/>
              </a:ext>
            </a:extLst>
          </p:cNvPr>
          <p:cNvPicPr>
            <a:extLst>
              <a:ext uri="{51228E76-BA90-4043-B771-695A4F85340A}">
                <alf:liveFeedProps xmlns:alf="http://schemas.microsoft.com/office/drawing/2021/livefeed"/>
              </a:ext>
            </a:extLst>
          </p:cNvPicPr>
          <p:nvPr/>
        </p:nvPicPr>
        <p:blipFill>
          <a:blip r:embed="rId11">
            <a:extLst>
              <a:ext uri="{96DAC541-7B7A-43D3-8B79-37D633B846F1}">
                <asvg:svgBlip xmlns:asvg="http://schemas.microsoft.com/office/drawing/2016/SVG/main" r:embed="rId12"/>
              </a:ext>
            </a:extLst>
          </a:blip>
          <a:srcRect l="21875" r="21875"/>
          <a:stretch>
            <a:fillRect/>
          </a:stretch>
        </p:blipFill>
        <p:spPr>
          <a:xfrm flipH="1">
            <a:off x="8691938" y="2274943"/>
            <a:ext cx="3263059" cy="3582149"/>
          </a:xfrm>
          <a:prstGeom prst="rect">
            <a:avLst/>
          </a:prstGeom>
          <a:ln>
            <a:noFill/>
          </a:ln>
          <a:effectLst/>
        </p:spPr>
      </p:pic>
      <p:sp>
        <p:nvSpPr>
          <p:cNvPr id="2" name="TextBox 1">
            <a:extLst>
              <a:ext uri="{FF2B5EF4-FFF2-40B4-BE49-F238E27FC236}">
                <a16:creationId xmlns:a16="http://schemas.microsoft.com/office/drawing/2014/main" id="{D4933ECA-00EE-CC5B-C116-8CEE660EB101}"/>
              </a:ext>
            </a:extLst>
          </p:cNvPr>
          <p:cNvSpPr txBox="1"/>
          <p:nvPr/>
        </p:nvSpPr>
        <p:spPr>
          <a:xfrm>
            <a:off x="4343279" y="5222191"/>
            <a:ext cx="1277401" cy="400110"/>
          </a:xfrm>
          <a:prstGeom prst="rect">
            <a:avLst/>
          </a:prstGeom>
          <a:noFill/>
        </p:spPr>
        <p:txBody>
          <a:bodyPr wrap="none" rtlCol="0">
            <a:spAutoFit/>
          </a:bodyPr>
          <a:lstStyle/>
          <a:p>
            <a:r>
              <a:rPr lang="en-US" sz="2000" b="1" dirty="0">
                <a:solidFill>
                  <a:schemeClr val="accent2"/>
                </a:solidFill>
              </a:rPr>
              <a:t>Download</a:t>
            </a:r>
          </a:p>
        </p:txBody>
      </p:sp>
      <p:pic>
        <p:nvPicPr>
          <p:cNvPr id="3" name="Picture 2">
            <a:extLst>
              <a:ext uri="{FF2B5EF4-FFF2-40B4-BE49-F238E27FC236}">
                <a16:creationId xmlns:a16="http://schemas.microsoft.com/office/drawing/2014/main" id="{CF306313-355E-8883-609B-054245EFEC8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20680" y="5145678"/>
            <a:ext cx="574712" cy="538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160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A3703-2B75-6365-9950-4492C303B528}"/>
              </a:ext>
            </a:extLst>
          </p:cNvPr>
          <p:cNvSpPr>
            <a:spLocks noGrp="1"/>
          </p:cNvSpPr>
          <p:nvPr>
            <p:ph type="title"/>
          </p:nvPr>
        </p:nvSpPr>
        <p:spPr/>
        <p:txBody>
          <a:bodyPr/>
          <a:lstStyle/>
          <a:p>
            <a:r>
              <a:rPr lang="en-US" dirty="0"/>
              <a:t>References</a:t>
            </a:r>
          </a:p>
        </p:txBody>
      </p:sp>
      <p:sp>
        <p:nvSpPr>
          <p:cNvPr id="7" name="Content Placeholder 6">
            <a:extLst>
              <a:ext uri="{FF2B5EF4-FFF2-40B4-BE49-F238E27FC236}">
                <a16:creationId xmlns:a16="http://schemas.microsoft.com/office/drawing/2014/main" id="{B01692D0-17DD-4C6E-A2D8-6BCF4A5E021E}"/>
              </a:ext>
            </a:extLst>
          </p:cNvPr>
          <p:cNvSpPr>
            <a:spLocks noGrp="1"/>
          </p:cNvSpPr>
          <p:nvPr>
            <p:ph idx="1"/>
          </p:nvPr>
        </p:nvSpPr>
        <p:spPr>
          <a:xfrm>
            <a:off x="838201" y="1411550"/>
            <a:ext cx="6716282" cy="5302071"/>
          </a:xfrm>
        </p:spPr>
        <p:txBody>
          <a:bodyPr>
            <a:normAutofit/>
          </a:bodyPr>
          <a:lstStyle/>
          <a:p>
            <a:r>
              <a:rPr lang="en-US" sz="2400" dirty="0">
                <a:latin typeface="Courier New" panose="02070309020205020404" pitchFamily="49" charset="0"/>
                <a:cs typeface="Courier New" panose="02070309020205020404" pitchFamily="49" charset="0"/>
              </a:rPr>
              <a:t>Meredith </a:t>
            </a:r>
            <a:r>
              <a:rPr lang="en-US" sz="2400" dirty="0" err="1">
                <a:latin typeface="Courier New" panose="02070309020205020404" pitchFamily="49" charset="0"/>
                <a:cs typeface="Courier New" panose="02070309020205020404" pitchFamily="49" charset="0"/>
              </a:rPr>
              <a:t>Ringel</a:t>
            </a:r>
            <a:r>
              <a:rPr lang="en-US" sz="2400" dirty="0">
                <a:latin typeface="Courier New" panose="02070309020205020404" pitchFamily="49" charset="0"/>
                <a:cs typeface="Courier New" panose="02070309020205020404" pitchFamily="49" charset="0"/>
              </a:rPr>
              <a:t> Morris  et al, Levels of AGI: Operationalizing Progress on the Path to AGI, Jan 2024, </a:t>
            </a:r>
            <a:r>
              <a:rPr lang="en-US" sz="2400" dirty="0">
                <a:latin typeface="Courier New" panose="02070309020205020404" pitchFamily="49" charset="0"/>
                <a:cs typeface="Courier New" panose="02070309020205020404" pitchFamily="49" charset="0"/>
                <a:hlinkClick r:id="rId2"/>
              </a:rPr>
              <a:t>https://arxiv.org/abs/2311.02462</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Melanie Mitchell ,Debates on the nature of artificial general intelligence.Science383,eado7069(2024) </a:t>
            </a:r>
            <a:r>
              <a:rPr lang="en-US" sz="2400" dirty="0">
                <a:latin typeface="Courier New" panose="02070309020205020404" pitchFamily="49" charset="0"/>
                <a:cs typeface="Courier New" panose="02070309020205020404" pitchFamily="49" charset="0"/>
                <a:hlinkClick r:id="rId3"/>
              </a:rPr>
              <a:t>DOI:10.1126/science.ado7069</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Opinions from Academic/Industry experts</a:t>
            </a:r>
            <a:endParaRPr lang="en-US" sz="1800" dirty="0">
              <a:latin typeface="Courier New" panose="02070309020205020404" pitchFamily="49" charset="0"/>
              <a:cs typeface="Courier New" panose="02070309020205020404" pitchFamily="49" charset="0"/>
            </a:endParaRPr>
          </a:p>
          <a:p>
            <a:endParaRPr lang="en-US" sz="2400" dirty="0">
              <a:latin typeface="Courier New" panose="02070309020205020404" pitchFamily="49" charset="0"/>
              <a:cs typeface="Courier New" panose="02070309020205020404" pitchFamily="49" charset="0"/>
            </a:endParaRPr>
          </a:p>
        </p:txBody>
      </p:sp>
      <p:pic>
        <p:nvPicPr>
          <p:cNvPr id="8" name="Picture 7" descr="A close-up of a document&#10;&#10;Description automatically generated">
            <a:extLst>
              <a:ext uri="{FF2B5EF4-FFF2-40B4-BE49-F238E27FC236}">
                <a16:creationId xmlns:a16="http://schemas.microsoft.com/office/drawing/2014/main" id="{18B66786-CA25-6529-F5D9-07799F22A0EA}"/>
              </a:ext>
            </a:extLst>
          </p:cNvPr>
          <p:cNvPicPr>
            <a:picLocks noChangeAspect="1"/>
          </p:cNvPicPr>
          <p:nvPr/>
        </p:nvPicPr>
        <p:blipFill>
          <a:blip r:embed="rId4"/>
          <a:stretch>
            <a:fillRect/>
          </a:stretch>
        </p:blipFill>
        <p:spPr>
          <a:xfrm>
            <a:off x="7595035" y="1411549"/>
            <a:ext cx="4219122" cy="14230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22565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657B4-644C-2AC9-A0CD-51A0F09E2F65}"/>
              </a:ext>
            </a:extLst>
          </p:cNvPr>
          <p:cNvSpPr>
            <a:spLocks noGrp="1"/>
          </p:cNvSpPr>
          <p:nvPr>
            <p:ph type="title"/>
          </p:nvPr>
        </p:nvSpPr>
        <p:spPr/>
        <p:txBody>
          <a:bodyPr/>
          <a:lstStyle/>
          <a:p>
            <a:r>
              <a:rPr lang="en-US" dirty="0"/>
              <a:t>What is AGI?</a:t>
            </a:r>
          </a:p>
        </p:txBody>
      </p:sp>
      <p:sp>
        <p:nvSpPr>
          <p:cNvPr id="3" name="Content Placeholder 2">
            <a:extLst>
              <a:ext uri="{FF2B5EF4-FFF2-40B4-BE49-F238E27FC236}">
                <a16:creationId xmlns:a16="http://schemas.microsoft.com/office/drawing/2014/main" id="{B35E4EB9-3336-29CA-DBD4-C9E31EB0B23D}"/>
              </a:ext>
            </a:extLst>
          </p:cNvPr>
          <p:cNvSpPr>
            <a:spLocks noGrp="1"/>
          </p:cNvSpPr>
          <p:nvPr>
            <p:ph idx="1"/>
          </p:nvPr>
        </p:nvSpPr>
        <p:spPr>
          <a:xfrm>
            <a:off x="838200" y="1411550"/>
            <a:ext cx="6000968" cy="4765413"/>
          </a:xfrm>
        </p:spPr>
        <p:txBody>
          <a:bodyPr/>
          <a:lstStyle/>
          <a:p>
            <a:r>
              <a:rPr lang="en-US" dirty="0"/>
              <a:t>Human intelligence has always been a north star or holy grail for the AI.</a:t>
            </a:r>
          </a:p>
          <a:p>
            <a:r>
              <a:rPr lang="en-US" dirty="0"/>
              <a:t>AGI is often considered as an AI that is at least as intelligent as an average Human.</a:t>
            </a:r>
          </a:p>
          <a:p>
            <a:r>
              <a:rPr lang="en-US" dirty="0"/>
              <a:t>Should AI architectures exactly mimic Human brains?</a:t>
            </a:r>
          </a:p>
          <a:p>
            <a:r>
              <a:rPr lang="en-US" dirty="0"/>
              <a:t>Neural networks are loosely inspired by the brain.</a:t>
            </a:r>
          </a:p>
        </p:txBody>
      </p:sp>
      <p:grpSp>
        <p:nvGrpSpPr>
          <p:cNvPr id="5" name="Group 4">
            <a:extLst>
              <a:ext uri="{FF2B5EF4-FFF2-40B4-BE49-F238E27FC236}">
                <a16:creationId xmlns:a16="http://schemas.microsoft.com/office/drawing/2014/main" id="{DBB619A6-DBE1-9AEA-3DFA-A32FD6EEDEA6}"/>
              </a:ext>
            </a:extLst>
          </p:cNvPr>
          <p:cNvGrpSpPr/>
          <p:nvPr/>
        </p:nvGrpSpPr>
        <p:grpSpPr>
          <a:xfrm>
            <a:off x="7112067" y="326830"/>
            <a:ext cx="4972584" cy="1895968"/>
            <a:chOff x="7112067" y="1655903"/>
            <a:chExt cx="4972584" cy="1895968"/>
          </a:xfrm>
        </p:grpSpPr>
        <p:pic>
          <p:nvPicPr>
            <p:cNvPr id="7" name="Picture 6">
              <a:extLst>
                <a:ext uri="{FF2B5EF4-FFF2-40B4-BE49-F238E27FC236}">
                  <a16:creationId xmlns:a16="http://schemas.microsoft.com/office/drawing/2014/main" id="{4A975219-F9C5-199B-7170-B7667911A29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112067" y="1655903"/>
              <a:ext cx="2065189" cy="1778816"/>
            </a:xfrm>
            <a:prstGeom prst="rect">
              <a:avLst/>
            </a:prstGeom>
          </p:spPr>
        </p:pic>
        <p:pic>
          <p:nvPicPr>
            <p:cNvPr id="10" name="Picture 9" descr="A white airplane in the sky&#10;&#10;Description automatically generated">
              <a:extLst>
                <a:ext uri="{FF2B5EF4-FFF2-40B4-BE49-F238E27FC236}">
                  <a16:creationId xmlns:a16="http://schemas.microsoft.com/office/drawing/2014/main" id="{F161F62E-D52A-6719-48D4-6AAF97BFB9EA}"/>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334546" y="1939683"/>
              <a:ext cx="2750105" cy="1612188"/>
            </a:xfrm>
            <a:prstGeom prst="rect">
              <a:avLst/>
            </a:prstGeom>
          </p:spPr>
        </p:pic>
        <p:sp>
          <p:nvSpPr>
            <p:cNvPr id="19" name="Right Arrow 18">
              <a:extLst>
                <a:ext uri="{FF2B5EF4-FFF2-40B4-BE49-F238E27FC236}">
                  <a16:creationId xmlns:a16="http://schemas.microsoft.com/office/drawing/2014/main" id="{EDC9A01C-4A7C-5801-D2C4-3CF4CBECA63A}"/>
                </a:ext>
              </a:extLst>
            </p:cNvPr>
            <p:cNvSpPr/>
            <p:nvPr/>
          </p:nvSpPr>
          <p:spPr>
            <a:xfrm>
              <a:off x="9212459" y="2471645"/>
              <a:ext cx="498901" cy="548264"/>
            </a:xfrm>
            <a:prstGeom prst="rightArrow">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46FE073F-483E-1C93-C91D-F0D1C57241AA}"/>
              </a:ext>
            </a:extLst>
          </p:cNvPr>
          <p:cNvGrpSpPr/>
          <p:nvPr/>
        </p:nvGrpSpPr>
        <p:grpSpPr>
          <a:xfrm>
            <a:off x="7456210" y="2725512"/>
            <a:ext cx="4435715" cy="1612188"/>
            <a:chOff x="7456210" y="4299138"/>
            <a:chExt cx="4435715" cy="1612188"/>
          </a:xfrm>
        </p:grpSpPr>
        <p:pic>
          <p:nvPicPr>
            <p:cNvPr id="13" name="Graphic 12">
              <a:extLst>
                <a:ext uri="{FF2B5EF4-FFF2-40B4-BE49-F238E27FC236}">
                  <a16:creationId xmlns:a16="http://schemas.microsoft.com/office/drawing/2014/main" id="{14AA7B8B-7EAF-4A9D-2DAF-470576CDCCFC}"/>
                </a:ext>
              </a:extLst>
            </p:cNvPr>
            <p:cNvPicPr>
              <a:picLocks noChangeAspect="1"/>
            </p:cNvPicPr>
            <p:nvPr/>
          </p:nvPicPr>
          <p:blipFill>
            <a:blip r:embed="rId6">
              <a:extLst>
                <a:ext uri="{96DAC541-7B7A-43D3-8B79-37D633B846F1}">
                  <asvg:svgBlip xmlns:asvg="http://schemas.microsoft.com/office/drawing/2016/SVG/main" r:embed="rId7"/>
                </a:ext>
                <a:ext uri="{837473B0-CC2E-450A-ABE3-18F120FF3D39}">
                  <a1611:picAttrSrcUrl xmlns:a1611="http://schemas.microsoft.com/office/drawing/2016/11/main" r:id="rId8"/>
                </a:ext>
              </a:extLst>
            </a:blip>
            <a:stretch>
              <a:fillRect/>
            </a:stretch>
          </p:blipFill>
          <p:spPr>
            <a:xfrm>
              <a:off x="7456210" y="4314736"/>
              <a:ext cx="1376901" cy="1466251"/>
            </a:xfrm>
            <a:prstGeom prst="rect">
              <a:avLst/>
            </a:prstGeom>
          </p:spPr>
        </p:pic>
        <p:grpSp>
          <p:nvGrpSpPr>
            <p:cNvPr id="18" name="Group 17">
              <a:extLst>
                <a:ext uri="{FF2B5EF4-FFF2-40B4-BE49-F238E27FC236}">
                  <a16:creationId xmlns:a16="http://schemas.microsoft.com/office/drawing/2014/main" id="{189E1EFF-AED6-6CCB-FE28-30C1FA79D681}"/>
                </a:ext>
              </a:extLst>
            </p:cNvPr>
            <p:cNvGrpSpPr/>
            <p:nvPr/>
          </p:nvGrpSpPr>
          <p:grpSpPr>
            <a:xfrm>
              <a:off x="10197114" y="4299138"/>
              <a:ext cx="1694811" cy="1612188"/>
              <a:chOff x="9928840" y="4043942"/>
              <a:chExt cx="1963085" cy="1867384"/>
            </a:xfrm>
          </p:grpSpPr>
          <p:pic>
            <p:nvPicPr>
              <p:cNvPr id="15" name="Picture 14" descr="A circuit board in the shape of a brain&#10;&#10;Description automatically generated">
                <a:extLst>
                  <a:ext uri="{FF2B5EF4-FFF2-40B4-BE49-F238E27FC236}">
                    <a16:creationId xmlns:a16="http://schemas.microsoft.com/office/drawing/2014/main" id="{E0B847FC-FF1B-A644-C5E4-F2D0508C7612}"/>
                  </a:ext>
                </a:extLst>
              </p:cNvPr>
              <p:cNvPicPr>
                <a:picLocks noChangeAspect="1"/>
              </p:cNvPicPr>
              <p:nvPr/>
            </p:nvPicPr>
            <p:blipFill>
              <a:blip r:embed="rId9">
                <a:biLevel thresh="75000"/>
                <a:extLst>
                  <a:ext uri="{837473B0-CC2E-450A-ABE3-18F120FF3D39}">
                    <a1611:picAttrSrcUrl xmlns:a1611="http://schemas.microsoft.com/office/drawing/2016/11/main" r:id="rId10"/>
                  </a:ext>
                </a:extLst>
              </a:blip>
              <a:stretch>
                <a:fillRect/>
              </a:stretch>
            </p:blipFill>
            <p:spPr>
              <a:xfrm>
                <a:off x="9928840" y="4043942"/>
                <a:ext cx="1963085" cy="1867384"/>
              </a:xfrm>
              <a:prstGeom prst="rect">
                <a:avLst/>
              </a:prstGeom>
            </p:spPr>
          </p:pic>
          <p:sp>
            <p:nvSpPr>
              <p:cNvPr id="17" name="TextBox 16">
                <a:extLst>
                  <a:ext uri="{FF2B5EF4-FFF2-40B4-BE49-F238E27FC236}">
                    <a16:creationId xmlns:a16="http://schemas.microsoft.com/office/drawing/2014/main" id="{215E992B-4CD3-A50D-D13D-FD97E204912D}"/>
                  </a:ext>
                </a:extLst>
              </p:cNvPr>
              <p:cNvSpPr txBox="1"/>
              <p:nvPr/>
            </p:nvSpPr>
            <p:spPr>
              <a:xfrm>
                <a:off x="10522447" y="4433064"/>
                <a:ext cx="1261884" cy="923330"/>
              </a:xfrm>
              <a:prstGeom prst="rect">
                <a:avLst/>
              </a:prstGeom>
              <a:noFill/>
            </p:spPr>
            <p:txBody>
              <a:bodyPr wrap="square" rtlCol="0">
                <a:spAutoFit/>
              </a:bodyPr>
              <a:lstStyle/>
              <a:p>
                <a:r>
                  <a:rPr lang="en-US" sz="5400" b="1" dirty="0">
                    <a:solidFill>
                      <a:schemeClr val="bg1"/>
                    </a:solidFill>
                    <a:effectLst>
                      <a:glow rad="139700">
                        <a:schemeClr val="accent2">
                          <a:satMod val="175000"/>
                          <a:alpha val="40000"/>
                        </a:schemeClr>
                      </a:glow>
                    </a:effectLst>
                    <a:latin typeface="Arial Black" panose="020B0604020202020204" pitchFamily="34" charset="0"/>
                    <a:cs typeface="Arial Black" panose="020B0604020202020204" pitchFamily="34" charset="0"/>
                  </a:rPr>
                  <a:t>AI</a:t>
                </a:r>
              </a:p>
            </p:txBody>
          </p:sp>
        </p:grpSp>
        <p:sp>
          <p:nvSpPr>
            <p:cNvPr id="20" name="Right Arrow 19">
              <a:extLst>
                <a:ext uri="{FF2B5EF4-FFF2-40B4-BE49-F238E27FC236}">
                  <a16:creationId xmlns:a16="http://schemas.microsoft.com/office/drawing/2014/main" id="{E5D7F22E-9A2B-2CAF-748B-3CA53C6C6103}"/>
                </a:ext>
              </a:extLst>
            </p:cNvPr>
            <p:cNvSpPr/>
            <p:nvPr/>
          </p:nvSpPr>
          <p:spPr>
            <a:xfrm>
              <a:off x="9271455" y="4647614"/>
              <a:ext cx="498901" cy="548264"/>
            </a:xfrm>
            <a:prstGeom prst="rightArrow">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73B860E2-1098-9848-972D-137EC0489A91}"/>
              </a:ext>
            </a:extLst>
          </p:cNvPr>
          <p:cNvSpPr txBox="1"/>
          <p:nvPr/>
        </p:nvSpPr>
        <p:spPr>
          <a:xfrm>
            <a:off x="838200" y="5916983"/>
            <a:ext cx="7736840" cy="830997"/>
          </a:xfrm>
          <a:prstGeom prst="rect">
            <a:avLst/>
          </a:prstGeom>
          <a:noFill/>
        </p:spPr>
        <p:txBody>
          <a:bodyPr wrap="square">
            <a:spAutoFit/>
          </a:bodyPr>
          <a:lstStyle/>
          <a:p>
            <a:pPr marL="0" indent="0">
              <a:buNone/>
            </a:pPr>
            <a:r>
              <a:rPr lang="en-US" sz="2400" b="1" dirty="0">
                <a:solidFill>
                  <a:schemeClr val="bg1">
                    <a:lumMod val="75000"/>
                  </a:schemeClr>
                </a:solidFill>
              </a:rPr>
              <a:t>Do we want to create an AI that is exactly equivalent to a Human in it’s capabilities?</a:t>
            </a:r>
          </a:p>
        </p:txBody>
      </p:sp>
    </p:spTree>
    <p:extLst>
      <p:ext uri="{BB962C8B-B14F-4D97-AF65-F5344CB8AC3E}">
        <p14:creationId xmlns:p14="http://schemas.microsoft.com/office/powerpoint/2010/main" val="288925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46FDE-628A-22B1-121E-A4A043D5D2F1}"/>
              </a:ext>
            </a:extLst>
          </p:cNvPr>
          <p:cNvSpPr>
            <a:spLocks noGrp="1"/>
          </p:cNvSpPr>
          <p:nvPr>
            <p:ph type="title"/>
          </p:nvPr>
        </p:nvSpPr>
        <p:spPr/>
        <p:txBody>
          <a:bodyPr/>
          <a:lstStyle/>
          <a:p>
            <a:r>
              <a:rPr lang="en-US" dirty="0"/>
              <a:t>Human Brain</a:t>
            </a:r>
          </a:p>
        </p:txBody>
      </p:sp>
      <p:sp>
        <p:nvSpPr>
          <p:cNvPr id="3" name="Content Placeholder 2">
            <a:extLst>
              <a:ext uri="{FF2B5EF4-FFF2-40B4-BE49-F238E27FC236}">
                <a16:creationId xmlns:a16="http://schemas.microsoft.com/office/drawing/2014/main" id="{18ED0003-7879-E356-A840-3AE21329BBD8}"/>
              </a:ext>
            </a:extLst>
          </p:cNvPr>
          <p:cNvSpPr>
            <a:spLocks noGrp="1"/>
          </p:cNvSpPr>
          <p:nvPr>
            <p:ph idx="1"/>
          </p:nvPr>
        </p:nvSpPr>
        <p:spPr>
          <a:xfrm>
            <a:off x="838199" y="1411550"/>
            <a:ext cx="6148227" cy="5312157"/>
          </a:xfrm>
        </p:spPr>
        <p:txBody>
          <a:bodyPr>
            <a:normAutofit fontScale="85000" lnSpcReduction="20000"/>
          </a:bodyPr>
          <a:lstStyle/>
          <a:p>
            <a:r>
              <a:rPr lang="en-US" b="0" i="0" dirty="0">
                <a:solidFill>
                  <a:srgbClr val="0D0D0D"/>
                </a:solidFill>
                <a:effectLst/>
                <a:highlight>
                  <a:srgbClr val="FFFFFF"/>
                </a:highlight>
                <a:latin typeface="Söhne"/>
              </a:rPr>
              <a:t>Human brain contains an estimated:</a:t>
            </a:r>
          </a:p>
          <a:p>
            <a:pPr lvl="1"/>
            <a:r>
              <a:rPr lang="en-US" b="0" i="0" dirty="0">
                <a:solidFill>
                  <a:srgbClr val="0D0D0D"/>
                </a:solidFill>
                <a:effectLst/>
                <a:highlight>
                  <a:srgbClr val="FFFFFF"/>
                </a:highlight>
                <a:latin typeface="Söhne"/>
              </a:rPr>
              <a:t>86 billion neurons</a:t>
            </a:r>
          </a:p>
          <a:p>
            <a:pPr lvl="1"/>
            <a:r>
              <a:rPr lang="en-US" dirty="0">
                <a:solidFill>
                  <a:srgbClr val="0D0D0D"/>
                </a:solidFill>
                <a:highlight>
                  <a:srgbClr val="FFFFFF"/>
                </a:highlight>
                <a:latin typeface="Söhne"/>
              </a:rPr>
              <a:t>100 trillion synapses</a:t>
            </a:r>
          </a:p>
          <a:p>
            <a:pPr lvl="1"/>
            <a:r>
              <a:rPr lang="en-US" dirty="0">
                <a:solidFill>
                  <a:srgbClr val="0D0D0D"/>
                </a:solidFill>
                <a:highlight>
                  <a:srgbClr val="FFFFFF"/>
                </a:highlight>
                <a:latin typeface="Söhne"/>
              </a:rPr>
              <a:t>Runs on 20 Watts</a:t>
            </a:r>
          </a:p>
          <a:p>
            <a:pPr lvl="1"/>
            <a:endParaRPr lang="en-US" dirty="0"/>
          </a:p>
          <a:p>
            <a:r>
              <a:rPr lang="en-US" dirty="0"/>
              <a:t>Where are memories stored?</a:t>
            </a:r>
          </a:p>
          <a:p>
            <a:pPr lvl="1"/>
            <a:r>
              <a:rPr lang="en-US" dirty="0"/>
              <a:t>Synaptic connections</a:t>
            </a:r>
          </a:p>
          <a:p>
            <a:pPr lvl="1"/>
            <a:endParaRPr lang="en-US" dirty="0"/>
          </a:p>
          <a:p>
            <a:r>
              <a:rPr lang="en-US" dirty="0"/>
              <a:t>How do our brain learn?</a:t>
            </a:r>
          </a:p>
          <a:p>
            <a:pPr lvl="1"/>
            <a:r>
              <a:rPr lang="en-US" dirty="0"/>
              <a:t>Neurons that fire together wire together</a:t>
            </a:r>
          </a:p>
          <a:p>
            <a:endParaRPr lang="en-US" dirty="0"/>
          </a:p>
          <a:p>
            <a:r>
              <a:rPr lang="en-US" dirty="0"/>
              <a:t>Few interesting properties of brain:</a:t>
            </a:r>
          </a:p>
          <a:p>
            <a:pPr lvl="1"/>
            <a:r>
              <a:rPr lang="en-US" dirty="0"/>
              <a:t>Associative memory</a:t>
            </a:r>
          </a:p>
          <a:p>
            <a:pPr lvl="1"/>
            <a:r>
              <a:rPr lang="en-US" dirty="0"/>
              <a:t>Sequential memory</a:t>
            </a:r>
          </a:p>
          <a:p>
            <a:pPr lvl="1"/>
            <a:r>
              <a:rPr lang="en-US" dirty="0"/>
              <a:t>System2 </a:t>
            </a:r>
            <a:r>
              <a:rPr lang="en-US" dirty="0">
                <a:sym typeface="Wingdings" pitchFamily="2" charset="2"/>
              </a:rPr>
              <a:t> System1</a:t>
            </a:r>
            <a:endParaRPr lang="en-US" dirty="0"/>
          </a:p>
        </p:txBody>
      </p:sp>
      <p:pic>
        <p:nvPicPr>
          <p:cNvPr id="7" name="Picture 6" descr="A diagram of a nerve cell&#10;&#10;Description automatically generated">
            <a:extLst>
              <a:ext uri="{FF2B5EF4-FFF2-40B4-BE49-F238E27FC236}">
                <a16:creationId xmlns:a16="http://schemas.microsoft.com/office/drawing/2014/main" id="{FB5BF959-ECD0-75A5-3C0B-ADCB3B9C523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824242" y="304003"/>
            <a:ext cx="5366872" cy="2990913"/>
          </a:xfrm>
          <a:prstGeom prst="rect">
            <a:avLst/>
          </a:prstGeom>
        </p:spPr>
      </p:pic>
      <p:sp>
        <p:nvSpPr>
          <p:cNvPr id="12" name="TextBox 11">
            <a:extLst>
              <a:ext uri="{FF2B5EF4-FFF2-40B4-BE49-F238E27FC236}">
                <a16:creationId xmlns:a16="http://schemas.microsoft.com/office/drawing/2014/main" id="{828B42C4-5043-6F7F-4F0E-0A5D2FAAE8C5}"/>
              </a:ext>
            </a:extLst>
          </p:cNvPr>
          <p:cNvSpPr txBox="1"/>
          <p:nvPr/>
        </p:nvSpPr>
        <p:spPr>
          <a:xfrm>
            <a:off x="6518616" y="865838"/>
            <a:ext cx="1099083" cy="369332"/>
          </a:xfrm>
          <a:prstGeom prst="rect">
            <a:avLst/>
          </a:prstGeom>
          <a:noFill/>
        </p:spPr>
        <p:txBody>
          <a:bodyPr wrap="none" rtlCol="0">
            <a:spAutoFit/>
          </a:bodyPr>
          <a:lstStyle/>
          <a:p>
            <a:r>
              <a:rPr lang="en-US" dirty="0"/>
              <a:t>Dendrites</a:t>
            </a:r>
          </a:p>
        </p:txBody>
      </p:sp>
      <p:sp>
        <p:nvSpPr>
          <p:cNvPr id="13" name="TextBox 12">
            <a:extLst>
              <a:ext uri="{FF2B5EF4-FFF2-40B4-BE49-F238E27FC236}">
                <a16:creationId xmlns:a16="http://schemas.microsoft.com/office/drawing/2014/main" id="{38178AF6-74B0-D194-0CEB-68D403BDFADA}"/>
              </a:ext>
            </a:extLst>
          </p:cNvPr>
          <p:cNvSpPr txBox="1"/>
          <p:nvPr/>
        </p:nvSpPr>
        <p:spPr>
          <a:xfrm>
            <a:off x="9662685" y="2459111"/>
            <a:ext cx="602344" cy="338554"/>
          </a:xfrm>
          <a:prstGeom prst="rect">
            <a:avLst/>
          </a:prstGeom>
          <a:noFill/>
        </p:spPr>
        <p:txBody>
          <a:bodyPr wrap="none" rtlCol="0">
            <a:spAutoFit/>
          </a:bodyPr>
          <a:lstStyle/>
          <a:p>
            <a:r>
              <a:rPr lang="en-US" sz="1600" dirty="0"/>
              <a:t>Axon</a:t>
            </a:r>
          </a:p>
        </p:txBody>
      </p:sp>
      <p:cxnSp>
        <p:nvCxnSpPr>
          <p:cNvPr id="5" name="Straight Arrow Connector 4">
            <a:extLst>
              <a:ext uri="{FF2B5EF4-FFF2-40B4-BE49-F238E27FC236}">
                <a16:creationId xmlns:a16="http://schemas.microsoft.com/office/drawing/2014/main" id="{28EDAD38-3BA4-8BE5-9139-2A33B91F98CB}"/>
              </a:ext>
            </a:extLst>
          </p:cNvPr>
          <p:cNvCxnSpPr/>
          <p:nvPr/>
        </p:nvCxnSpPr>
        <p:spPr>
          <a:xfrm>
            <a:off x="9369165" y="2976307"/>
            <a:ext cx="655356" cy="215757"/>
          </a:xfrm>
          <a:prstGeom prst="straightConnector1">
            <a:avLst/>
          </a:prstGeom>
          <a:ln w="571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CB1426A6-41BE-648C-FA80-33155A15180A}"/>
              </a:ext>
            </a:extLst>
          </p:cNvPr>
          <p:cNvPicPr>
            <a:picLocks noChangeAspect="1" noChangeArrowheads="1"/>
          </p:cNvPicPr>
          <p:nvPr/>
        </p:nvPicPr>
        <p:blipFill rotWithShape="1">
          <a:blip r:embed="rId5">
            <a:clrChange>
              <a:clrFrom>
                <a:srgbClr val="D7E4ED"/>
              </a:clrFrom>
              <a:clrTo>
                <a:srgbClr val="D7E4ED">
                  <a:alpha val="0"/>
                </a:srgbClr>
              </a:clrTo>
            </a:clrChange>
            <a:extLst>
              <a:ext uri="{28A0092B-C50C-407E-A947-70E740481C1C}">
                <a14:useLocalDpi xmlns:a14="http://schemas.microsoft.com/office/drawing/2010/main" val="0"/>
              </a:ext>
            </a:extLst>
          </a:blip>
          <a:srcRect l="17370" b="24345"/>
          <a:stretch/>
        </p:blipFill>
        <p:spPr bwMode="auto">
          <a:xfrm>
            <a:off x="6663871" y="3476122"/>
            <a:ext cx="2591970" cy="26608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ADF0359-80FD-54C2-A45F-8EA47EF559F4}"/>
              </a:ext>
            </a:extLst>
          </p:cNvPr>
          <p:cNvSpPr txBox="1"/>
          <p:nvPr/>
        </p:nvSpPr>
        <p:spPr>
          <a:xfrm>
            <a:off x="6110691" y="6222052"/>
            <a:ext cx="3698329" cy="461665"/>
          </a:xfrm>
          <a:prstGeom prst="rect">
            <a:avLst/>
          </a:prstGeom>
          <a:noFill/>
        </p:spPr>
        <p:txBody>
          <a:bodyPr wrap="square">
            <a:spAutoFit/>
          </a:bodyPr>
          <a:lstStyle/>
          <a:p>
            <a:r>
              <a:rPr lang="en-US" sz="800" dirty="0">
                <a:solidFill>
                  <a:schemeClr val="bg1">
                    <a:lumMod val="75000"/>
                  </a:schemeClr>
                </a:solidFill>
              </a:rPr>
              <a:t>https://</a:t>
            </a:r>
            <a:r>
              <a:rPr lang="en-US" sz="800" dirty="0" err="1">
                <a:solidFill>
                  <a:schemeClr val="bg1">
                    <a:lumMod val="75000"/>
                  </a:schemeClr>
                </a:solidFill>
              </a:rPr>
              <a:t>www.quora.com</a:t>
            </a:r>
            <a:r>
              <a:rPr lang="en-US" sz="800" dirty="0">
                <a:solidFill>
                  <a:schemeClr val="bg1">
                    <a:lumMod val="75000"/>
                  </a:schemeClr>
                </a:solidFill>
              </a:rPr>
              <a:t>/What-is-the-maximum-change-in-electrical-potential-that-1-single-spike-of-a-presynaptic-neuron-can-induce-in-the-postsynaptic-neuron-at-the-level-of-1-single-synapse</a:t>
            </a:r>
          </a:p>
        </p:txBody>
      </p:sp>
      <p:sp>
        <p:nvSpPr>
          <p:cNvPr id="9" name="Rectangle 8">
            <a:extLst>
              <a:ext uri="{FF2B5EF4-FFF2-40B4-BE49-F238E27FC236}">
                <a16:creationId xmlns:a16="http://schemas.microsoft.com/office/drawing/2014/main" id="{177605FC-4AE2-1163-8F77-D643BE5F5631}"/>
              </a:ext>
            </a:extLst>
          </p:cNvPr>
          <p:cNvSpPr/>
          <p:nvPr/>
        </p:nvSpPr>
        <p:spPr>
          <a:xfrm>
            <a:off x="6323667" y="6126813"/>
            <a:ext cx="3184011" cy="1143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6573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DA598-990F-1C60-C24B-9F36F5A18A04}"/>
              </a:ext>
            </a:extLst>
          </p:cNvPr>
          <p:cNvSpPr>
            <a:spLocks noGrp="1"/>
          </p:cNvSpPr>
          <p:nvPr>
            <p:ph type="title"/>
          </p:nvPr>
        </p:nvSpPr>
        <p:spPr/>
        <p:txBody>
          <a:bodyPr/>
          <a:lstStyle/>
          <a:p>
            <a:r>
              <a:rPr lang="en-US" dirty="0"/>
              <a:t>The evolution of AI</a:t>
            </a:r>
          </a:p>
        </p:txBody>
      </p:sp>
      <p:sp>
        <p:nvSpPr>
          <p:cNvPr id="4" name="Slide Number Placeholder 3">
            <a:extLst>
              <a:ext uri="{FF2B5EF4-FFF2-40B4-BE49-F238E27FC236}">
                <a16:creationId xmlns:a16="http://schemas.microsoft.com/office/drawing/2014/main" id="{77ECAD89-4C25-12A0-FAB8-0074555462E4}"/>
              </a:ext>
            </a:extLst>
          </p:cNvPr>
          <p:cNvSpPr>
            <a:spLocks noGrp="1"/>
          </p:cNvSpPr>
          <p:nvPr>
            <p:ph type="sldNum" sz="quarter" idx="12"/>
          </p:nvPr>
        </p:nvSpPr>
        <p:spPr/>
        <p:txBody>
          <a:bodyPr/>
          <a:lstStyle/>
          <a:p>
            <a:fld id="{AD96BD6A-8100-CD47-AEB4-E9E70B99D7B8}" type="slidenum">
              <a:rPr lang="en-US" smtClean="0"/>
              <a:t>5</a:t>
            </a:fld>
            <a:endParaRPr lang="en-US"/>
          </a:p>
        </p:txBody>
      </p:sp>
      <p:sp>
        <p:nvSpPr>
          <p:cNvPr id="7" name="Rectangle 6">
            <a:extLst>
              <a:ext uri="{FF2B5EF4-FFF2-40B4-BE49-F238E27FC236}">
                <a16:creationId xmlns:a16="http://schemas.microsoft.com/office/drawing/2014/main" id="{04F9FF92-A0CB-F979-D080-D005E8D7792B}"/>
              </a:ext>
            </a:extLst>
          </p:cNvPr>
          <p:cNvSpPr/>
          <p:nvPr/>
        </p:nvSpPr>
        <p:spPr>
          <a:xfrm>
            <a:off x="1528293" y="1556941"/>
            <a:ext cx="2641600" cy="4064000"/>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400" b="1" dirty="0"/>
              <a:t>Narrow AI</a:t>
            </a:r>
          </a:p>
          <a:p>
            <a:pPr algn="ctr"/>
            <a:endParaRPr lang="en-US" sz="2000" dirty="0">
              <a:latin typeface="+mj-lt"/>
            </a:endParaRPr>
          </a:p>
          <a:p>
            <a:r>
              <a:rPr lang="en-US" sz="2800" dirty="0">
                <a:latin typeface="+mj-lt"/>
              </a:rPr>
              <a:t>Emerging</a:t>
            </a:r>
          </a:p>
          <a:p>
            <a:endParaRPr lang="en-US" sz="2000" dirty="0">
              <a:latin typeface="+mj-lt"/>
            </a:endParaRPr>
          </a:p>
          <a:p>
            <a:endParaRPr lang="en-US" sz="2000" dirty="0">
              <a:latin typeface="+mj-lt"/>
            </a:endParaRPr>
          </a:p>
          <a:p>
            <a:endParaRPr lang="en-US" sz="2000" dirty="0">
              <a:latin typeface="+mj-lt"/>
            </a:endParaRPr>
          </a:p>
          <a:p>
            <a:r>
              <a:rPr lang="en-US" sz="2000" dirty="0">
                <a:latin typeface="+mj-lt"/>
              </a:rPr>
              <a:t>Single-task, single-domain, with superhuman accuracy</a:t>
            </a:r>
          </a:p>
          <a:p>
            <a:endParaRPr lang="en-US" sz="2000" dirty="0">
              <a:latin typeface="+mj-lt"/>
            </a:endParaRPr>
          </a:p>
          <a:p>
            <a:r>
              <a:rPr lang="en-US" sz="2000" dirty="0">
                <a:latin typeface="+mj-lt"/>
              </a:rPr>
              <a:t>Requires large amounts of labeled data</a:t>
            </a:r>
          </a:p>
        </p:txBody>
      </p:sp>
      <p:sp>
        <p:nvSpPr>
          <p:cNvPr id="8" name="Rectangle 7">
            <a:extLst>
              <a:ext uri="{FF2B5EF4-FFF2-40B4-BE49-F238E27FC236}">
                <a16:creationId xmlns:a16="http://schemas.microsoft.com/office/drawing/2014/main" id="{F8A86D72-E541-4B40-4F23-C76CDA9BC095}"/>
              </a:ext>
            </a:extLst>
          </p:cNvPr>
          <p:cNvSpPr/>
          <p:nvPr/>
        </p:nvSpPr>
        <p:spPr>
          <a:xfrm>
            <a:off x="4931893" y="1556941"/>
            <a:ext cx="2641600" cy="4064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400" b="1" dirty="0"/>
              <a:t>Broad AI</a:t>
            </a:r>
          </a:p>
          <a:p>
            <a:pPr algn="ctr"/>
            <a:endParaRPr lang="en-US" sz="2400" b="1" dirty="0"/>
          </a:p>
          <a:p>
            <a:r>
              <a:rPr lang="en-US" sz="2800" dirty="0">
                <a:latin typeface="+mj-lt"/>
              </a:rPr>
              <a:t>Disruptive and Pervasive</a:t>
            </a:r>
          </a:p>
          <a:p>
            <a:endParaRPr lang="en-US" sz="2400" dirty="0">
              <a:latin typeface="+mj-lt"/>
            </a:endParaRPr>
          </a:p>
          <a:p>
            <a:r>
              <a:rPr lang="en-US" sz="2000" dirty="0">
                <a:latin typeface="+mj-lt"/>
              </a:rPr>
              <a:t>Multi-task, multi-domain, multi-modal</a:t>
            </a:r>
          </a:p>
          <a:p>
            <a:pPr>
              <a:lnSpc>
                <a:spcPct val="150000"/>
              </a:lnSpc>
            </a:pPr>
            <a:r>
              <a:rPr lang="en-US" sz="2000" dirty="0">
                <a:latin typeface="+mj-lt"/>
              </a:rPr>
              <a:t>Foundation models</a:t>
            </a:r>
          </a:p>
          <a:p>
            <a:pPr>
              <a:lnSpc>
                <a:spcPct val="150000"/>
              </a:lnSpc>
            </a:pPr>
            <a:r>
              <a:rPr lang="en-US" sz="2000" dirty="0">
                <a:latin typeface="+mj-lt"/>
              </a:rPr>
              <a:t>Learning + Reasoning</a:t>
            </a:r>
          </a:p>
          <a:p>
            <a:pPr>
              <a:lnSpc>
                <a:spcPct val="150000"/>
              </a:lnSpc>
            </a:pPr>
            <a:r>
              <a:rPr lang="en-US" sz="2000" dirty="0">
                <a:latin typeface="+mj-lt"/>
              </a:rPr>
              <a:t>Safety and Trust</a:t>
            </a:r>
          </a:p>
          <a:p>
            <a:endParaRPr lang="en-US" dirty="0"/>
          </a:p>
        </p:txBody>
      </p:sp>
      <p:sp>
        <p:nvSpPr>
          <p:cNvPr id="9" name="Rectangle 8">
            <a:extLst>
              <a:ext uri="{FF2B5EF4-FFF2-40B4-BE49-F238E27FC236}">
                <a16:creationId xmlns:a16="http://schemas.microsoft.com/office/drawing/2014/main" id="{B0580E4A-078F-CC55-6898-00B78AB65E20}"/>
              </a:ext>
            </a:extLst>
          </p:cNvPr>
          <p:cNvSpPr/>
          <p:nvPr/>
        </p:nvSpPr>
        <p:spPr>
          <a:xfrm>
            <a:off x="8335493" y="1556941"/>
            <a:ext cx="2641600" cy="406400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400" b="1" dirty="0"/>
              <a:t>General AI</a:t>
            </a:r>
          </a:p>
          <a:p>
            <a:pPr algn="ctr"/>
            <a:endParaRPr lang="en-US" dirty="0"/>
          </a:p>
          <a:p>
            <a:r>
              <a:rPr lang="en-US" sz="2800" dirty="0">
                <a:latin typeface="+mj-lt"/>
              </a:rPr>
              <a:t>Revolutionary</a:t>
            </a:r>
          </a:p>
          <a:p>
            <a:endParaRPr lang="en-US" dirty="0">
              <a:latin typeface="+mj-lt"/>
            </a:endParaRPr>
          </a:p>
          <a:p>
            <a:endParaRPr lang="en-US" dirty="0">
              <a:latin typeface="+mj-lt"/>
            </a:endParaRPr>
          </a:p>
          <a:p>
            <a:endParaRPr lang="en-US" dirty="0">
              <a:latin typeface="+mj-lt"/>
            </a:endParaRPr>
          </a:p>
          <a:p>
            <a:r>
              <a:rPr lang="en-US" dirty="0">
                <a:latin typeface="+mj-lt"/>
              </a:rPr>
              <a:t>Cross-domain learning and reasoning</a:t>
            </a:r>
          </a:p>
          <a:p>
            <a:endParaRPr lang="en-US" dirty="0">
              <a:latin typeface="+mj-lt"/>
            </a:endParaRPr>
          </a:p>
          <a:p>
            <a:r>
              <a:rPr lang="en-US" dirty="0">
                <a:latin typeface="+mj-lt"/>
              </a:rPr>
              <a:t>Broad autonomy with moral reasoning</a:t>
            </a:r>
          </a:p>
        </p:txBody>
      </p:sp>
      <p:sp>
        <p:nvSpPr>
          <p:cNvPr id="10" name="Right Arrow 9">
            <a:extLst>
              <a:ext uri="{FF2B5EF4-FFF2-40B4-BE49-F238E27FC236}">
                <a16:creationId xmlns:a16="http://schemas.microsoft.com/office/drawing/2014/main" id="{644C0FA9-6B0B-8F77-6440-12A3D4827217}"/>
              </a:ext>
            </a:extLst>
          </p:cNvPr>
          <p:cNvSpPr/>
          <p:nvPr/>
        </p:nvSpPr>
        <p:spPr>
          <a:xfrm>
            <a:off x="1446060" y="5756406"/>
            <a:ext cx="8362960" cy="727075"/>
          </a:xfrm>
          <a:prstGeom prst="rightArrow">
            <a:avLst/>
          </a:prstGeom>
          <a:gradFill flip="none" rotWithShape="1">
            <a:gsLst>
              <a:gs pos="0">
                <a:schemeClr val="accent1">
                  <a:lumMod val="50000"/>
                  <a:tint val="66000"/>
                  <a:satMod val="160000"/>
                </a:schemeClr>
              </a:gs>
              <a:gs pos="50000">
                <a:schemeClr val="accent1">
                  <a:lumMod val="50000"/>
                  <a:tint val="44500"/>
                  <a:satMod val="160000"/>
                </a:schemeClr>
              </a:gs>
              <a:gs pos="100000">
                <a:schemeClr val="accent1">
                  <a:lumMod val="50000"/>
                  <a:tint val="23500"/>
                  <a:satMod val="160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783FE50-281E-37FB-A873-B8AF8B5929C5}"/>
              </a:ext>
            </a:extLst>
          </p:cNvPr>
          <p:cNvSpPr txBox="1"/>
          <p:nvPr/>
        </p:nvSpPr>
        <p:spPr>
          <a:xfrm>
            <a:off x="4922264" y="5924179"/>
            <a:ext cx="1442959" cy="369332"/>
          </a:xfrm>
          <a:prstGeom prst="rect">
            <a:avLst/>
          </a:prstGeom>
          <a:noFill/>
        </p:spPr>
        <p:txBody>
          <a:bodyPr wrap="none" rtlCol="0">
            <a:spAutoFit/>
          </a:bodyPr>
          <a:lstStyle/>
          <a:p>
            <a:r>
              <a:rPr lang="en-US" dirty="0"/>
              <a:t>We are here?</a:t>
            </a:r>
          </a:p>
        </p:txBody>
      </p:sp>
      <p:sp>
        <p:nvSpPr>
          <p:cNvPr id="12" name="TextBox 11">
            <a:extLst>
              <a:ext uri="{FF2B5EF4-FFF2-40B4-BE49-F238E27FC236}">
                <a16:creationId xmlns:a16="http://schemas.microsoft.com/office/drawing/2014/main" id="{942BD8DA-0C38-872C-F84B-3B0B6C05E371}"/>
              </a:ext>
            </a:extLst>
          </p:cNvPr>
          <p:cNvSpPr txBox="1"/>
          <p:nvPr/>
        </p:nvSpPr>
        <p:spPr>
          <a:xfrm>
            <a:off x="7942522" y="5924179"/>
            <a:ext cx="1815562" cy="369332"/>
          </a:xfrm>
          <a:prstGeom prst="rect">
            <a:avLst/>
          </a:prstGeom>
          <a:noFill/>
        </p:spPr>
        <p:txBody>
          <a:bodyPr wrap="none" rtlCol="0">
            <a:spAutoFit/>
          </a:bodyPr>
          <a:lstStyle/>
          <a:p>
            <a:r>
              <a:rPr lang="en-US" dirty="0"/>
              <a:t>2050 and beyond</a:t>
            </a:r>
          </a:p>
        </p:txBody>
      </p:sp>
    </p:spTree>
    <p:extLst>
      <p:ext uri="{BB962C8B-B14F-4D97-AF65-F5344CB8AC3E}">
        <p14:creationId xmlns:p14="http://schemas.microsoft.com/office/powerpoint/2010/main" val="3230491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1FA32-520F-82EE-B0A3-FDF3F5025337}"/>
              </a:ext>
            </a:extLst>
          </p:cNvPr>
          <p:cNvSpPr>
            <a:spLocks noGrp="1"/>
          </p:cNvSpPr>
          <p:nvPr>
            <p:ph type="title"/>
          </p:nvPr>
        </p:nvSpPr>
        <p:spPr/>
        <p:txBody>
          <a:bodyPr/>
          <a:lstStyle/>
          <a:p>
            <a:r>
              <a:rPr lang="en-US" dirty="0"/>
              <a:t>Testing AGI – Turning Test</a:t>
            </a:r>
          </a:p>
        </p:txBody>
      </p:sp>
      <p:sp>
        <p:nvSpPr>
          <p:cNvPr id="3" name="Content Placeholder 2">
            <a:extLst>
              <a:ext uri="{FF2B5EF4-FFF2-40B4-BE49-F238E27FC236}">
                <a16:creationId xmlns:a16="http://schemas.microsoft.com/office/drawing/2014/main" id="{67FCCDB1-0F35-DD70-BDB2-4F5BB82F9A1E}"/>
              </a:ext>
            </a:extLst>
          </p:cNvPr>
          <p:cNvSpPr>
            <a:spLocks noGrp="1"/>
          </p:cNvSpPr>
          <p:nvPr>
            <p:ph idx="1"/>
          </p:nvPr>
        </p:nvSpPr>
        <p:spPr>
          <a:xfrm>
            <a:off x="838200" y="1411550"/>
            <a:ext cx="7001495" cy="5276329"/>
          </a:xfrm>
        </p:spPr>
        <p:txBody>
          <a:bodyPr>
            <a:normAutofit fontScale="92500" lnSpcReduction="20000"/>
          </a:bodyPr>
          <a:lstStyle/>
          <a:p>
            <a:pPr marL="0" indent="0">
              <a:buNone/>
            </a:pPr>
            <a:r>
              <a:rPr lang="en-US" sz="2000" dirty="0"/>
              <a:t>Turing Test (Turing, 1950) is the most well-known attempt to operationalize an AGI-like concept. </a:t>
            </a:r>
          </a:p>
          <a:p>
            <a:pPr marL="0" indent="0">
              <a:buNone/>
            </a:pPr>
            <a:r>
              <a:rPr lang="en-US" sz="2000" dirty="0"/>
              <a:t>Turing’s “imitation game” was presented as a way to operationalize the question of whether machines could think, and asks a human to interactively distinguish whether text is produced by another human or by a machine. </a:t>
            </a:r>
          </a:p>
          <a:p>
            <a:pPr marL="0" indent="0">
              <a:buNone/>
            </a:pPr>
            <a:r>
              <a:rPr lang="en-US" sz="2000" dirty="0"/>
              <a:t>Some LLMs can pass some framings of the Turing Test, so this test is insufficient for benchmarking AGI. </a:t>
            </a:r>
          </a:p>
          <a:p>
            <a:pPr marL="0" indent="0">
              <a:buNone/>
            </a:pPr>
            <a:endParaRPr lang="en-US" sz="2000" dirty="0"/>
          </a:p>
          <a:p>
            <a:pPr marL="0" indent="0">
              <a:buNone/>
            </a:pPr>
            <a:r>
              <a:rPr lang="en-US" sz="2000" b="1" dirty="0"/>
              <a:t>Capabilities rather than processes</a:t>
            </a:r>
          </a:p>
          <a:p>
            <a:pPr marL="0" indent="0">
              <a:buNone/>
            </a:pPr>
            <a:r>
              <a:rPr lang="en-US" sz="2000" dirty="0"/>
              <a:t>Turning test however emphasis on capability rather than process. Which we tend to agree with. </a:t>
            </a:r>
          </a:p>
          <a:p>
            <a:pPr lvl="1"/>
            <a:r>
              <a:rPr lang="en-US" sz="1700" dirty="0"/>
              <a:t>It is difficult to measure weather a machine can think in philosophical terms.</a:t>
            </a:r>
          </a:p>
          <a:p>
            <a:pPr lvl="1"/>
            <a:r>
              <a:rPr lang="en-US" sz="1700" dirty="0"/>
              <a:t>It is easy for us to measure what a machine can do.</a:t>
            </a:r>
          </a:p>
          <a:p>
            <a:pPr lvl="1"/>
            <a:endParaRPr lang="en-US" sz="1700" dirty="0"/>
          </a:p>
          <a:p>
            <a:pPr marL="0" indent="0">
              <a:buNone/>
            </a:pPr>
            <a:endParaRPr lang="en-US" sz="2000" dirty="0"/>
          </a:p>
          <a:p>
            <a:pPr marL="0" indent="0">
              <a:buNone/>
            </a:pPr>
            <a:r>
              <a:rPr lang="en-US" sz="2000" b="1" dirty="0">
                <a:solidFill>
                  <a:schemeClr val="bg1">
                    <a:lumMod val="75000"/>
                  </a:schemeClr>
                </a:solidFill>
              </a:rPr>
              <a:t>Evaluating AGI is not easy (retrieval, power, …)</a:t>
            </a:r>
          </a:p>
        </p:txBody>
      </p:sp>
      <p:pic>
        <p:nvPicPr>
          <p:cNvPr id="5" name="Picture 4" descr="A person lying on the floor with a question mark&#10;&#10;Description automatically generated">
            <a:extLst>
              <a:ext uri="{FF2B5EF4-FFF2-40B4-BE49-F238E27FC236}">
                <a16:creationId xmlns:a16="http://schemas.microsoft.com/office/drawing/2014/main" id="{7F975364-AFB0-3AAB-1B2A-7B55467428DE}"/>
              </a:ext>
            </a:extLst>
          </p:cNvPr>
          <p:cNvPicPr>
            <a:picLocks noChangeAspect="1"/>
          </p:cNvPicPr>
          <p:nvPr/>
        </p:nvPicPr>
        <p:blipFill rotWithShape="1">
          <a:blip r:embed="rId2">
            <a:clrChange>
              <a:clrFrom>
                <a:srgbClr val="ADFBFD"/>
              </a:clrFrom>
              <a:clrTo>
                <a:srgbClr val="ADFBFD">
                  <a:alpha val="0"/>
                </a:srgbClr>
              </a:clrTo>
            </a:clrChange>
            <a:extLst>
              <a:ext uri="{837473B0-CC2E-450A-ABE3-18F120FF3D39}">
                <a1611:picAttrSrcUrl xmlns:a1611="http://schemas.microsoft.com/office/drawing/2016/11/main" r:id="rId3"/>
              </a:ext>
            </a:extLst>
          </a:blip>
          <a:srcRect l="12431" t="8319" r="10294"/>
          <a:stretch/>
        </p:blipFill>
        <p:spPr>
          <a:xfrm>
            <a:off x="8171624" y="4131957"/>
            <a:ext cx="2638214" cy="2093213"/>
          </a:xfrm>
          <a:prstGeom prst="rect">
            <a:avLst/>
          </a:prstGeom>
        </p:spPr>
      </p:pic>
      <p:pic>
        <p:nvPicPr>
          <p:cNvPr id="1026" name="Picture 2">
            <a:extLst>
              <a:ext uri="{FF2B5EF4-FFF2-40B4-BE49-F238E27FC236}">
                <a16:creationId xmlns:a16="http://schemas.microsoft.com/office/drawing/2014/main" id="{0DC44049-03F1-9701-9A1C-C36CEC270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2643" y="1411550"/>
            <a:ext cx="27940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1572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4679D-10B2-D000-2B2A-1CBC6B2FD744}"/>
              </a:ext>
            </a:extLst>
          </p:cNvPr>
          <p:cNvSpPr>
            <a:spLocks noGrp="1"/>
          </p:cNvSpPr>
          <p:nvPr>
            <p:ph type="title"/>
          </p:nvPr>
        </p:nvSpPr>
        <p:spPr/>
        <p:txBody>
          <a:bodyPr/>
          <a:lstStyle/>
          <a:p>
            <a:r>
              <a:rPr lang="en-US" dirty="0"/>
              <a:t>Retrieval (with interpolation) vs. Reasoning</a:t>
            </a:r>
          </a:p>
        </p:txBody>
      </p:sp>
      <p:sp>
        <p:nvSpPr>
          <p:cNvPr id="3" name="Content Placeholder 2">
            <a:extLst>
              <a:ext uri="{FF2B5EF4-FFF2-40B4-BE49-F238E27FC236}">
                <a16:creationId xmlns:a16="http://schemas.microsoft.com/office/drawing/2014/main" id="{5802CDAA-EA1D-92F3-E30F-35CADF570D8D}"/>
              </a:ext>
            </a:extLst>
          </p:cNvPr>
          <p:cNvSpPr>
            <a:spLocks noGrp="1"/>
          </p:cNvSpPr>
          <p:nvPr>
            <p:ph idx="1"/>
          </p:nvPr>
        </p:nvSpPr>
        <p:spPr>
          <a:xfrm>
            <a:off x="838200" y="3765442"/>
            <a:ext cx="5929162" cy="1925054"/>
          </a:xfr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0" scaled="1"/>
            <a:tileRect/>
          </a:gradFill>
        </p:spPr>
        <p:txBody>
          <a:bodyPr/>
          <a:lstStyle/>
          <a:p>
            <a:pPr marL="0" indent="0">
              <a:buNone/>
            </a:pPr>
            <a:r>
              <a:rPr lang="en-US" dirty="0"/>
              <a:t>It has access to</a:t>
            </a:r>
          </a:p>
          <a:p>
            <a:pPr lvl="1"/>
            <a:r>
              <a:rPr lang="en-US" dirty="0"/>
              <a:t>All the existing text, images, knowledge that was ever created</a:t>
            </a:r>
          </a:p>
          <a:p>
            <a:pPr lvl="1"/>
            <a:r>
              <a:rPr lang="en-US" dirty="0"/>
              <a:t>Very efficient retrieval engine</a:t>
            </a:r>
          </a:p>
        </p:txBody>
      </p:sp>
      <p:sp>
        <p:nvSpPr>
          <p:cNvPr id="4" name="Rectangle 3">
            <a:extLst>
              <a:ext uri="{FF2B5EF4-FFF2-40B4-BE49-F238E27FC236}">
                <a16:creationId xmlns:a16="http://schemas.microsoft.com/office/drawing/2014/main" id="{AB3359EF-2588-A89D-A63B-CCE421CFCA6C}"/>
              </a:ext>
            </a:extLst>
          </p:cNvPr>
          <p:cNvSpPr/>
          <p:nvPr/>
        </p:nvSpPr>
        <p:spPr>
          <a:xfrm>
            <a:off x="838200" y="1840390"/>
            <a:ext cx="5929162" cy="1925053"/>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Will a machine be Intelligent, if …. </a:t>
            </a:r>
          </a:p>
        </p:txBody>
      </p:sp>
      <p:pic>
        <p:nvPicPr>
          <p:cNvPr id="9" name="Picture 8">
            <a:extLst>
              <a:ext uri="{FF2B5EF4-FFF2-40B4-BE49-F238E27FC236}">
                <a16:creationId xmlns:a16="http://schemas.microsoft.com/office/drawing/2014/main" id="{45DE1F88-28E6-2F34-4649-0E281C93E6C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flipH="1">
            <a:off x="7707253" y="1840390"/>
            <a:ext cx="3762156" cy="2452477"/>
          </a:xfrm>
          <a:prstGeom prst="rect">
            <a:avLst/>
          </a:prstGeom>
        </p:spPr>
      </p:pic>
    </p:spTree>
    <p:extLst>
      <p:ext uri="{BB962C8B-B14F-4D97-AF65-F5344CB8AC3E}">
        <p14:creationId xmlns:p14="http://schemas.microsoft.com/office/powerpoint/2010/main" val="2382038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3D4AC-4F43-B6A6-47B5-191E43C005AD}"/>
              </a:ext>
            </a:extLst>
          </p:cNvPr>
          <p:cNvSpPr>
            <a:spLocks noGrp="1"/>
          </p:cNvSpPr>
          <p:nvPr>
            <p:ph type="title"/>
          </p:nvPr>
        </p:nvSpPr>
        <p:spPr>
          <a:xfrm>
            <a:off x="7223760" y="365125"/>
            <a:ext cx="4130040" cy="2002690"/>
          </a:xfrm>
        </p:spPr>
        <p:txBody>
          <a:bodyPr>
            <a:normAutofit/>
          </a:bodyPr>
          <a:lstStyle/>
          <a:p>
            <a:r>
              <a:rPr lang="en-US" dirty="0"/>
              <a:t>Levels of AGI</a:t>
            </a:r>
            <a:br>
              <a:rPr lang="en-US" dirty="0"/>
            </a:br>
            <a:r>
              <a:rPr lang="en-US" dirty="0"/>
              <a:t>and </a:t>
            </a:r>
            <a:br>
              <a:rPr lang="en-US" dirty="0"/>
            </a:br>
            <a:r>
              <a:rPr lang="en-US" dirty="0"/>
              <a:t>Reality Check</a:t>
            </a:r>
          </a:p>
        </p:txBody>
      </p:sp>
      <p:pic>
        <p:nvPicPr>
          <p:cNvPr id="4" name="Picture 3" descr="A table of text on a table&#10;&#10;Description automatically generated">
            <a:extLst>
              <a:ext uri="{FF2B5EF4-FFF2-40B4-BE49-F238E27FC236}">
                <a16:creationId xmlns:a16="http://schemas.microsoft.com/office/drawing/2014/main" id="{72AA8437-EC6B-A8EF-E386-E224329B2650}"/>
              </a:ext>
            </a:extLst>
          </p:cNvPr>
          <p:cNvPicPr>
            <a:picLocks noChangeAspect="1"/>
          </p:cNvPicPr>
          <p:nvPr/>
        </p:nvPicPr>
        <p:blipFill>
          <a:blip r:embed="rId2"/>
          <a:stretch>
            <a:fillRect/>
          </a:stretch>
        </p:blipFill>
        <p:spPr>
          <a:xfrm>
            <a:off x="624840" y="181560"/>
            <a:ext cx="6160425" cy="6676440"/>
          </a:xfrm>
          <a:prstGeom prst="rect">
            <a:avLst/>
          </a:prstGeom>
        </p:spPr>
      </p:pic>
    </p:spTree>
    <p:extLst>
      <p:ext uri="{BB962C8B-B14F-4D97-AF65-F5344CB8AC3E}">
        <p14:creationId xmlns:p14="http://schemas.microsoft.com/office/powerpoint/2010/main" val="2097318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9CAF7-2B78-8DF3-C827-677AF610D7B9}"/>
              </a:ext>
            </a:extLst>
          </p:cNvPr>
          <p:cNvSpPr>
            <a:spLocks noGrp="1"/>
          </p:cNvSpPr>
          <p:nvPr>
            <p:ph type="title"/>
          </p:nvPr>
        </p:nvSpPr>
        <p:spPr/>
        <p:txBody>
          <a:bodyPr/>
          <a:lstStyle/>
          <a:p>
            <a:r>
              <a:rPr lang="en-US" dirty="0"/>
              <a:t>How close are we to AGI?</a:t>
            </a:r>
          </a:p>
        </p:txBody>
      </p:sp>
      <p:pic>
        <p:nvPicPr>
          <p:cNvPr id="4" name="Picture 3">
            <a:extLst>
              <a:ext uri="{FF2B5EF4-FFF2-40B4-BE49-F238E27FC236}">
                <a16:creationId xmlns:a16="http://schemas.microsoft.com/office/drawing/2014/main" id="{9135DC01-56FB-9071-F66B-BAD6848A22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1892" y="1325499"/>
            <a:ext cx="7475309" cy="4181221"/>
          </a:xfrm>
          <a:prstGeom prst="rect">
            <a:avLst/>
          </a:prstGeom>
        </p:spPr>
      </p:pic>
      <p:sp>
        <p:nvSpPr>
          <p:cNvPr id="5" name="TextBox 4">
            <a:extLst>
              <a:ext uri="{FF2B5EF4-FFF2-40B4-BE49-F238E27FC236}">
                <a16:creationId xmlns:a16="http://schemas.microsoft.com/office/drawing/2014/main" id="{D8E9F247-B9F9-6F2F-3C41-8248DCD669ED}"/>
              </a:ext>
            </a:extLst>
          </p:cNvPr>
          <p:cNvSpPr txBox="1"/>
          <p:nvPr/>
        </p:nvSpPr>
        <p:spPr>
          <a:xfrm>
            <a:off x="2621892" y="5568860"/>
            <a:ext cx="6765948" cy="276999"/>
          </a:xfrm>
          <a:prstGeom prst="rect">
            <a:avLst/>
          </a:prstGeom>
          <a:noFill/>
        </p:spPr>
        <p:txBody>
          <a:bodyPr wrap="square" rtlCol="0">
            <a:spAutoFit/>
          </a:bodyPr>
          <a:lstStyle/>
          <a:p>
            <a:r>
              <a:rPr lang="en-US" sz="1200" dirty="0"/>
              <a:t>Presented by Gary Marcus at </a:t>
            </a:r>
            <a:r>
              <a:rPr lang="en-US" sz="1200" dirty="0" err="1"/>
              <a:t>NucLear</a:t>
            </a:r>
            <a:r>
              <a:rPr lang="en-US" sz="1200" dirty="0"/>
              <a:t> Workshop at AAAI 2024, Titled: No AGI without </a:t>
            </a:r>
            <a:r>
              <a:rPr lang="en-US" sz="1200" dirty="0" err="1"/>
              <a:t>NeuroSymbolic</a:t>
            </a:r>
            <a:r>
              <a:rPr lang="en-US" sz="1200" dirty="0"/>
              <a:t> AI</a:t>
            </a:r>
          </a:p>
        </p:txBody>
      </p:sp>
      <p:sp>
        <p:nvSpPr>
          <p:cNvPr id="8" name="Left Brace 7">
            <a:extLst>
              <a:ext uri="{FF2B5EF4-FFF2-40B4-BE49-F238E27FC236}">
                <a16:creationId xmlns:a16="http://schemas.microsoft.com/office/drawing/2014/main" id="{884B405B-F394-003D-BBB5-06962602EE52}"/>
              </a:ext>
            </a:extLst>
          </p:cNvPr>
          <p:cNvSpPr/>
          <p:nvPr/>
        </p:nvSpPr>
        <p:spPr>
          <a:xfrm>
            <a:off x="2169856" y="2634649"/>
            <a:ext cx="340599" cy="1200330"/>
          </a:xfrm>
          <a:prstGeom prst="leftBrace">
            <a:avLst>
              <a:gd name="adj1" fmla="val 8333"/>
              <a:gd name="adj2" fmla="val 49383"/>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8886258B-DF8A-4D36-FE05-0FE8BFC6CE38}"/>
              </a:ext>
            </a:extLst>
          </p:cNvPr>
          <p:cNvSpPr txBox="1"/>
          <p:nvPr/>
        </p:nvSpPr>
        <p:spPr>
          <a:xfrm>
            <a:off x="414956" y="2795452"/>
            <a:ext cx="1754900" cy="1200329"/>
          </a:xfrm>
          <a:prstGeom prst="rect">
            <a:avLst/>
          </a:prstGeom>
          <a:noFill/>
        </p:spPr>
        <p:txBody>
          <a:bodyPr wrap="square" rtlCol="0">
            <a:spAutoFit/>
          </a:bodyPr>
          <a:lstStyle/>
          <a:p>
            <a:r>
              <a:rPr lang="en-US" dirty="0">
                <a:solidFill>
                  <a:schemeClr val="accent1"/>
                </a:solidFill>
              </a:rPr>
              <a:t>With LLMs we have achieved 1 and to some extent 2</a:t>
            </a:r>
          </a:p>
        </p:txBody>
      </p:sp>
    </p:spTree>
    <p:extLst>
      <p:ext uri="{BB962C8B-B14F-4D97-AF65-F5344CB8AC3E}">
        <p14:creationId xmlns:p14="http://schemas.microsoft.com/office/powerpoint/2010/main" val="17463131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183096</TotalTime>
  <Words>1260</Words>
  <Application>Microsoft Macintosh PowerPoint</Application>
  <PresentationFormat>Widescreen</PresentationFormat>
  <Paragraphs>169</Paragraphs>
  <Slides>16</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Linux Libertine</vt:lpstr>
      <vt:lpstr>Söhne</vt:lpstr>
      <vt:lpstr>System Font Regular</vt:lpstr>
      <vt:lpstr>Arial</vt:lpstr>
      <vt:lpstr>Arial Black</vt:lpstr>
      <vt:lpstr>Calibri</vt:lpstr>
      <vt:lpstr>Calibri Light</vt:lpstr>
      <vt:lpstr>Courier New</vt:lpstr>
      <vt:lpstr>IBM Plex Sans</vt:lpstr>
      <vt:lpstr>Roboto</vt:lpstr>
      <vt:lpstr>Wingdings</vt:lpstr>
      <vt:lpstr>Office Theme</vt:lpstr>
      <vt:lpstr>AGI Artificial General Intelligence</vt:lpstr>
      <vt:lpstr>References</vt:lpstr>
      <vt:lpstr>What is AGI?</vt:lpstr>
      <vt:lpstr>Human Brain</vt:lpstr>
      <vt:lpstr>The evolution of AI</vt:lpstr>
      <vt:lpstr>Testing AGI – Turning Test</vt:lpstr>
      <vt:lpstr>Retrieval (with interpolation) vs. Reasoning</vt:lpstr>
      <vt:lpstr>Levels of AGI and  Reality Check</vt:lpstr>
      <vt:lpstr>How close are we to AGI?</vt:lpstr>
      <vt:lpstr>Defining AGI: Six Principles</vt:lpstr>
      <vt:lpstr>Should we fear AGI?</vt:lpstr>
      <vt:lpstr>Will unlimited compute and data give us AGI?</vt:lpstr>
      <vt:lpstr>Quotes/Opinions from Industry and Academic Experts</vt:lpstr>
      <vt:lpstr>Effects of AGI</vt:lpstr>
      <vt:lpstr>What would be my AGI Test?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dc:title>
  <dc:creator>Asim Munawar</dc:creator>
  <cp:lastModifiedBy>Asim Munawar</cp:lastModifiedBy>
  <cp:revision>681</cp:revision>
  <dcterms:created xsi:type="dcterms:W3CDTF">2023-08-05T21:07:28Z</dcterms:created>
  <dcterms:modified xsi:type="dcterms:W3CDTF">2024-06-01T16:32:38Z</dcterms:modified>
</cp:coreProperties>
</file>